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handoutMasterIdLst>
    <p:handoutMasterId r:id="rId25"/>
  </p:handoutMasterIdLst>
  <p:sldIdLst>
    <p:sldId id="256" r:id="rId3"/>
    <p:sldId id="296" r:id="rId4"/>
    <p:sldId id="288" r:id="rId5"/>
    <p:sldId id="287" r:id="rId6"/>
    <p:sldId id="262" r:id="rId7"/>
    <p:sldId id="266" r:id="rId8"/>
    <p:sldId id="289" r:id="rId9"/>
    <p:sldId id="290" r:id="rId10"/>
    <p:sldId id="291" r:id="rId11"/>
    <p:sldId id="258" r:id="rId12"/>
    <p:sldId id="293" r:id="rId13"/>
    <p:sldId id="294" r:id="rId14"/>
    <p:sldId id="299" r:id="rId15"/>
    <p:sldId id="300" r:id="rId16"/>
    <p:sldId id="302" r:id="rId17"/>
    <p:sldId id="295" r:id="rId18"/>
    <p:sldId id="297" r:id="rId19"/>
    <p:sldId id="298" r:id="rId20"/>
    <p:sldId id="257" r:id="rId21"/>
    <p:sldId id="303" r:id="rId22"/>
    <p:sldId id="292" r:id="rId23"/>
    <p:sldId id="301"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2EC"/>
    <a:srgbClr val="FFD581"/>
    <a:srgbClr val="F73547"/>
    <a:srgbClr val="92A3B8"/>
    <a:srgbClr val="FFB92D"/>
    <a:srgbClr val="000000"/>
    <a:srgbClr val="FDF2EC"/>
    <a:srgbClr val="FB9F9F"/>
    <a:srgbClr val="E943D1"/>
    <a:srgbClr val="FFDF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08" autoAdjust="0"/>
    <p:restoredTop sz="94660"/>
  </p:normalViewPr>
  <p:slideViewPr>
    <p:cSldViewPr snapToGrid="0">
      <p:cViewPr varScale="1">
        <p:scale>
          <a:sx n="82" d="100"/>
          <a:sy n="82" d="100"/>
        </p:scale>
        <p:origin x="1022" y="72"/>
      </p:cViewPr>
      <p:guideLst>
        <p:guide orient="horz" pos="2160"/>
        <p:guide pos="3840"/>
      </p:guideLst>
    </p:cSldViewPr>
  </p:slideViewPr>
  <p:notesTextViewPr>
    <p:cViewPr>
      <p:scale>
        <a:sx n="1" d="1"/>
        <a:sy n="1" d="1"/>
      </p:scale>
      <p:origin x="0" y="0"/>
    </p:cViewPr>
  </p:notesTextViewPr>
  <p:notesViewPr>
    <p:cSldViewPr snapToGrid="0">
      <p:cViewPr varScale="1">
        <p:scale>
          <a:sx n="65" d="100"/>
          <a:sy n="65" d="100"/>
        </p:scale>
        <p:origin x="243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sz="1100" dirty="0">
                <a:latin typeface="Open Sans" panose="020B0606030504020204" pitchFamily="34" charset="0"/>
                <a:ea typeface="Open Sans" panose="020B0606030504020204" pitchFamily="34" charset="0"/>
                <a:cs typeface="Open Sans" panose="020B0606030504020204" pitchFamily="34" charset="0"/>
              </a:rPr>
              <a:t>Top</a:t>
            </a:r>
            <a:r>
              <a:rPr lang="en-IN" sz="1100" baseline="0" dirty="0">
                <a:latin typeface="Open Sans" panose="020B0606030504020204" pitchFamily="34" charset="0"/>
                <a:ea typeface="Open Sans" panose="020B0606030504020204" pitchFamily="34" charset="0"/>
                <a:cs typeface="Open Sans" panose="020B0606030504020204" pitchFamily="34" charset="0"/>
              </a:rPr>
              <a:t> 3 country wise restaurants count  </a:t>
            </a:r>
            <a:endParaRPr lang="en-IN" sz="1100" dirty="0">
              <a:latin typeface="Open Sans" panose="020B0606030504020204" pitchFamily="34" charset="0"/>
              <a:ea typeface="Open Sans" panose="020B0606030504020204" pitchFamily="34" charset="0"/>
              <a:cs typeface="Open Sans" panose="020B0606030504020204" pitchFamily="34" charset="0"/>
            </a:endParaRP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Count of RestaurantName</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India</c:v>
                </c:pt>
                <c:pt idx="1">
                  <c:v>United States</c:v>
                </c:pt>
                <c:pt idx="2">
                  <c:v>United Kingdom</c:v>
                </c:pt>
              </c:strCache>
            </c:strRef>
          </c:cat>
          <c:val>
            <c:numRef>
              <c:f>Sheet1!$B$2:$B$4</c:f>
              <c:numCache>
                <c:formatCode>General</c:formatCode>
                <c:ptCount val="3"/>
                <c:pt idx="0">
                  <c:v>8652</c:v>
                </c:pt>
                <c:pt idx="1">
                  <c:v>434</c:v>
                </c:pt>
                <c:pt idx="2">
                  <c:v>80</c:v>
                </c:pt>
              </c:numCache>
            </c:numRef>
          </c:val>
          <c:extLst>
            <c:ext xmlns:c16="http://schemas.microsoft.com/office/drawing/2014/chart" uri="{C3380CC4-5D6E-409C-BE32-E72D297353CC}">
              <c16:uniqueId val="{00000000-DB78-463E-B931-CA502FD38AF2}"/>
            </c:ext>
          </c:extLst>
        </c:ser>
        <c:ser>
          <c:idx val="1"/>
          <c:order val="1"/>
          <c:tx>
            <c:strRef>
              <c:f>Sheet1!$C$1</c:f>
              <c:strCache>
                <c:ptCount val="1"/>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India</c:v>
                </c:pt>
                <c:pt idx="1">
                  <c:v>United States</c:v>
                </c:pt>
                <c:pt idx="2">
                  <c:v>United Kingdom</c:v>
                </c:pt>
              </c:strCache>
            </c:strRef>
          </c:cat>
          <c:val>
            <c:numRef>
              <c:f>Sheet1!$C$2:$C$4</c:f>
              <c:numCache>
                <c:formatCode>General</c:formatCode>
                <c:ptCount val="3"/>
              </c:numCache>
            </c:numRef>
          </c:val>
          <c:extLst>
            <c:ext xmlns:c16="http://schemas.microsoft.com/office/drawing/2014/chart" uri="{C3380CC4-5D6E-409C-BE32-E72D297353CC}">
              <c16:uniqueId val="{00000001-DB78-463E-B931-CA502FD38AF2}"/>
            </c:ext>
          </c:extLst>
        </c:ser>
        <c:ser>
          <c:idx val="2"/>
          <c:order val="2"/>
          <c:tx>
            <c:strRef>
              <c:f>Sheet1!$D$1</c:f>
              <c:strCache>
                <c:ptCount val="1"/>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India</c:v>
                </c:pt>
                <c:pt idx="1">
                  <c:v>United States</c:v>
                </c:pt>
                <c:pt idx="2">
                  <c:v>United Kingdom</c:v>
                </c:pt>
              </c:strCache>
            </c:strRef>
          </c:cat>
          <c:val>
            <c:numRef>
              <c:f>Sheet1!$D$2:$D$4</c:f>
              <c:numCache>
                <c:formatCode>General</c:formatCode>
                <c:ptCount val="3"/>
              </c:numCache>
            </c:numRef>
          </c:val>
          <c:extLst>
            <c:ext xmlns:c16="http://schemas.microsoft.com/office/drawing/2014/chart" uri="{C3380CC4-5D6E-409C-BE32-E72D297353CC}">
              <c16:uniqueId val="{00000002-DB78-463E-B931-CA502FD38AF2}"/>
            </c:ext>
          </c:extLst>
        </c:ser>
        <c:dLbls>
          <c:dLblPos val="outEnd"/>
          <c:showLegendKey val="0"/>
          <c:showVal val="1"/>
          <c:showCatName val="0"/>
          <c:showSerName val="0"/>
          <c:showPercent val="0"/>
          <c:showBubbleSize val="0"/>
        </c:dLbls>
        <c:gapWidth val="444"/>
        <c:overlap val="-90"/>
        <c:axId val="1301732895"/>
        <c:axId val="1301735295"/>
      </c:barChart>
      <c:catAx>
        <c:axId val="1301732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301735295"/>
        <c:crosses val="autoZero"/>
        <c:auto val="1"/>
        <c:lblAlgn val="ctr"/>
        <c:lblOffset val="100"/>
        <c:noMultiLvlLbl val="0"/>
      </c:catAx>
      <c:valAx>
        <c:axId val="1301735295"/>
        <c:scaling>
          <c:orientation val="minMax"/>
        </c:scaling>
        <c:delete val="1"/>
        <c:axPos val="l"/>
        <c:numFmt formatCode="General" sourceLinked="1"/>
        <c:majorTickMark val="none"/>
        <c:minorTickMark val="none"/>
        <c:tickLblPos val="nextTo"/>
        <c:crossAx val="1301732895"/>
        <c:crosses val="autoZero"/>
        <c:crossBetween val="between"/>
      </c:valAx>
      <c:spPr>
        <a:noFill/>
        <a:ln>
          <a:noFill/>
        </a:ln>
        <a:effectLst/>
      </c:spPr>
    </c:plotArea>
    <c:legend>
      <c:legendPos val="t"/>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chemeClr val="accent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 of RestaurantName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1-2</c:v>
                </c:pt>
                <c:pt idx="1">
                  <c:v>2-3</c:v>
                </c:pt>
                <c:pt idx="2">
                  <c:v>3-4</c:v>
                </c:pt>
                <c:pt idx="3">
                  <c:v>4-5</c:v>
                </c:pt>
              </c:strCache>
            </c:strRef>
          </c:cat>
          <c:val>
            <c:numRef>
              <c:f>Sheet1!$B$2:$B$5</c:f>
              <c:numCache>
                <c:formatCode>General</c:formatCode>
                <c:ptCount val="4"/>
                <c:pt idx="0">
                  <c:v>2151</c:v>
                </c:pt>
                <c:pt idx="1">
                  <c:v>1430</c:v>
                </c:pt>
                <c:pt idx="2">
                  <c:v>4590</c:v>
                </c:pt>
                <c:pt idx="3">
                  <c:v>1380</c:v>
                </c:pt>
              </c:numCache>
            </c:numRef>
          </c:val>
          <c:extLst>
            <c:ext xmlns:c16="http://schemas.microsoft.com/office/drawing/2014/chart" uri="{C3380CC4-5D6E-409C-BE32-E72D297353CC}">
              <c16:uniqueId val="{00000000-857D-4C1F-BE75-877636FE27E2}"/>
            </c:ext>
          </c:extLst>
        </c:ser>
        <c:ser>
          <c:idx val="1"/>
          <c:order val="1"/>
          <c:tx>
            <c:strRef>
              <c:f>Sheet1!$C$1</c:f>
              <c:strCache>
                <c:ptCount val="1"/>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1-2</c:v>
                </c:pt>
                <c:pt idx="1">
                  <c:v>2-3</c:v>
                </c:pt>
                <c:pt idx="2">
                  <c:v>3-4</c:v>
                </c:pt>
                <c:pt idx="3">
                  <c:v>4-5</c:v>
                </c:pt>
              </c:strCache>
            </c:strRef>
          </c:cat>
          <c:val>
            <c:numRef>
              <c:f>Sheet1!$C$2:$C$5</c:f>
              <c:numCache>
                <c:formatCode>General</c:formatCode>
                <c:ptCount val="4"/>
              </c:numCache>
            </c:numRef>
          </c:val>
          <c:extLst>
            <c:ext xmlns:c16="http://schemas.microsoft.com/office/drawing/2014/chart" uri="{C3380CC4-5D6E-409C-BE32-E72D297353CC}">
              <c16:uniqueId val="{00000001-857D-4C1F-BE75-877636FE27E2}"/>
            </c:ext>
          </c:extLst>
        </c:ser>
        <c:ser>
          <c:idx val="2"/>
          <c:order val="2"/>
          <c:tx>
            <c:strRef>
              <c:f>Sheet1!$D$1</c:f>
              <c:strCache>
                <c:ptCount val="1"/>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1-2</c:v>
                </c:pt>
                <c:pt idx="1">
                  <c:v>2-3</c:v>
                </c:pt>
                <c:pt idx="2">
                  <c:v>3-4</c:v>
                </c:pt>
                <c:pt idx="3">
                  <c:v>4-5</c:v>
                </c:pt>
              </c:strCache>
            </c:strRef>
          </c:cat>
          <c:val>
            <c:numRef>
              <c:f>Sheet1!$D$2:$D$5</c:f>
              <c:numCache>
                <c:formatCode>General</c:formatCode>
                <c:ptCount val="4"/>
              </c:numCache>
            </c:numRef>
          </c:val>
          <c:extLst>
            <c:ext xmlns:c16="http://schemas.microsoft.com/office/drawing/2014/chart" uri="{C3380CC4-5D6E-409C-BE32-E72D297353CC}">
              <c16:uniqueId val="{00000002-857D-4C1F-BE75-877636FE27E2}"/>
            </c:ext>
          </c:extLst>
        </c:ser>
        <c:dLbls>
          <c:dLblPos val="outEnd"/>
          <c:showLegendKey val="0"/>
          <c:showVal val="1"/>
          <c:showCatName val="0"/>
          <c:showSerName val="0"/>
          <c:showPercent val="0"/>
          <c:showBubbleSize val="0"/>
        </c:dLbls>
        <c:gapWidth val="115"/>
        <c:overlap val="-20"/>
        <c:axId val="1525633903"/>
        <c:axId val="1525633423"/>
      </c:barChart>
      <c:catAx>
        <c:axId val="1525633903"/>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25633423"/>
        <c:crosses val="autoZero"/>
        <c:auto val="1"/>
        <c:lblAlgn val="ctr"/>
        <c:lblOffset val="100"/>
        <c:noMultiLvlLbl val="0"/>
      </c:catAx>
      <c:valAx>
        <c:axId val="152563342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256339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Count of RestaurantName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54B9-4EBE-9274-6B3B63DD633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4B9-4EBE-9274-6B3B63DD633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347-45BE-9136-248710BF8B04}"/>
              </c:ext>
            </c:extLst>
          </c:dPt>
          <c:dPt>
            <c:idx val="3"/>
            <c:bubble3D val="0"/>
            <c:spPr>
              <a:solidFill>
                <a:srgbClr val="FF0000"/>
              </a:solidFill>
              <a:ln w="19050">
                <a:solidFill>
                  <a:schemeClr val="lt1"/>
                </a:solidFill>
              </a:ln>
              <a:effectLst/>
            </c:spPr>
            <c:extLst>
              <c:ext xmlns:c16="http://schemas.microsoft.com/office/drawing/2014/chart" uri="{C3380CC4-5D6E-409C-BE32-E72D297353CC}">
                <c16:uniqueId val="{00000001-54B9-4EBE-9274-6B3B63DD6339}"/>
              </c:ext>
            </c:extLst>
          </c:dPt>
          <c:dLbls>
            <c:dLbl>
              <c:idx val="0"/>
              <c:spPr>
                <a:solidFill>
                  <a:schemeClr val="bg2">
                    <a:lumMod val="75000"/>
                  </a:schemeClr>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54B9-4EBE-9274-6B3B63DD6339}"/>
                </c:ext>
              </c:extLst>
            </c:dLbl>
            <c:dLbl>
              <c:idx val="1"/>
              <c:spPr>
                <a:solidFill>
                  <a:schemeClr val="accent1">
                    <a:lumMod val="40000"/>
                    <a:lumOff val="60000"/>
                  </a:schemeClr>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54B9-4EBE-9274-6B3B63DD6339}"/>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HIGH RANGE ($101-$150)</c:v>
                </c:pt>
                <c:pt idx="1">
                  <c:v>LOW-RANGE ($0-$50)</c:v>
                </c:pt>
                <c:pt idx="2">
                  <c:v>MID-RANGE ($51-$100)</c:v>
                </c:pt>
                <c:pt idx="3">
                  <c:v>PREMIUM-LOUNGE ($151 and above)</c:v>
                </c:pt>
              </c:strCache>
            </c:strRef>
          </c:cat>
          <c:val>
            <c:numRef>
              <c:f>Sheet1!$B$2:$B$5</c:f>
              <c:numCache>
                <c:formatCode>General</c:formatCode>
                <c:ptCount val="4"/>
                <c:pt idx="0">
                  <c:v>397</c:v>
                </c:pt>
                <c:pt idx="1">
                  <c:v>576</c:v>
                </c:pt>
                <c:pt idx="2">
                  <c:v>460</c:v>
                </c:pt>
                <c:pt idx="3">
                  <c:v>8118</c:v>
                </c:pt>
              </c:numCache>
            </c:numRef>
          </c:val>
          <c:extLst>
            <c:ext xmlns:c16="http://schemas.microsoft.com/office/drawing/2014/chart" uri="{C3380CC4-5D6E-409C-BE32-E72D297353CC}">
              <c16:uniqueId val="{00000000-54B9-4EBE-9274-6B3B63DD6339}"/>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l"/>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Count of Has_Table_booking</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EB5-4041-BB83-9C5D4EC8A0A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70F-4490-9003-F1695233EB0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0F-4490-9003-F1695233EB0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0F-4490-9003-F1695233EB0F}"/>
              </c:ext>
            </c:extLst>
          </c:dPt>
          <c:dLbls>
            <c:dLbl>
              <c:idx val="0"/>
              <c:layout>
                <c:manualLayout>
                  <c:x val="0.20011105101461646"/>
                  <c:y val="-3.0169328324644144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EB5-4041-BB83-9C5D4EC8A0AD}"/>
                </c:ext>
              </c:extLst>
            </c:dLbl>
            <c:dLbl>
              <c:idx val="1"/>
              <c:layout>
                <c:manualLayout>
                  <c:x val="-0.26536465460633929"/>
                  <c:y val="-1.0056442774881382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70F-4490-9003-F1695233EB0F}"/>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No</c:v>
                </c:pt>
                <c:pt idx="1">
                  <c:v>Yes</c:v>
                </c:pt>
              </c:strCache>
            </c:strRef>
          </c:cat>
          <c:val>
            <c:numRef>
              <c:f>Sheet1!$B$2:$B$5</c:f>
              <c:numCache>
                <c:formatCode>0.00%</c:formatCode>
                <c:ptCount val="4"/>
                <c:pt idx="0">
                  <c:v>0.87875615118835726</c:v>
                </c:pt>
                <c:pt idx="1">
                  <c:v>0.12124384881164275</c:v>
                </c:pt>
              </c:numCache>
            </c:numRef>
          </c:val>
          <c:extLst>
            <c:ext xmlns:c16="http://schemas.microsoft.com/office/drawing/2014/chart" uri="{C3380CC4-5D6E-409C-BE32-E72D297353CC}">
              <c16:uniqueId val="{00000000-CEB5-4041-BB83-9C5D4EC8A0AD}"/>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09327386267548"/>
          <c:y val="0.11518707209751901"/>
          <c:w val="0.56662742432521684"/>
          <c:h val="0.82630290528832617"/>
        </c:manualLayout>
      </c:layout>
      <c:doughnutChart>
        <c:varyColors val="1"/>
        <c:ser>
          <c:idx val="0"/>
          <c:order val="0"/>
          <c:tx>
            <c:strRef>
              <c:f>Sheet1!$B$1</c:f>
              <c:strCache>
                <c:ptCount val="1"/>
                <c:pt idx="0">
                  <c:v>Count of Has_Online_delivery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861-492A-B70A-5013FA25D9E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614-49BB-8B70-EEDF729A8A72}"/>
              </c:ext>
            </c:extLst>
          </c:dPt>
          <c:dLbls>
            <c:dLbl>
              <c:idx val="0"/>
              <c:layout>
                <c:manualLayout>
                  <c:x val="0.12412426642736242"/>
                  <c:y val="0.10970197342620858"/>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0861-492A-B70A-5013FA25D9E9}"/>
                </c:ext>
              </c:extLst>
            </c:dLbl>
            <c:dLbl>
              <c:idx val="1"/>
              <c:layout>
                <c:manualLayout>
                  <c:x val="-4.8897438289566997E-2"/>
                  <c:y val="-0.11923913475375794"/>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614-49BB-8B70-EEDF729A8A72}"/>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No</c:v>
                </c:pt>
                <c:pt idx="1">
                  <c:v>Yes</c:v>
                </c:pt>
              </c:strCache>
            </c:strRef>
          </c:cat>
          <c:val>
            <c:numRef>
              <c:f>Sheet1!$B$2:$B$3</c:f>
              <c:numCache>
                <c:formatCode>0.00%</c:formatCode>
                <c:ptCount val="2"/>
                <c:pt idx="0">
                  <c:v>0.74337765678986489</c:v>
                </c:pt>
                <c:pt idx="1">
                  <c:v>0.25662234321013505</c:v>
                </c:pt>
              </c:numCache>
            </c:numRef>
          </c:val>
          <c:extLst>
            <c:ext xmlns:c16="http://schemas.microsoft.com/office/drawing/2014/chart" uri="{C3380CC4-5D6E-409C-BE32-E72D297353CC}">
              <c16:uniqueId val="{00000000-0861-492A-B70A-5013FA25D9E9}"/>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image" Target="../media/image27.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image" Target="../media/image2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440213-E703-499A-B8B7-EB34A17C5BFE}" type="doc">
      <dgm:prSet loTypeId="urn:microsoft.com/office/officeart/2005/8/layout/vList4" loCatId="picture" qsTypeId="urn:microsoft.com/office/officeart/2005/8/quickstyle/3d3" qsCatId="3D" csTypeId="urn:microsoft.com/office/officeart/2005/8/colors/accent1_2" csCatId="accent1" phldr="1"/>
      <dgm:spPr/>
      <dgm:t>
        <a:bodyPr/>
        <a:lstStyle/>
        <a:p>
          <a:endParaRPr lang="en-IN"/>
        </a:p>
      </dgm:t>
    </dgm:pt>
    <dgm:pt modelId="{A8033A5C-3B68-45FC-B931-A5EDB28528E4}">
      <dgm:prSet/>
      <dgm:spPr/>
      <dgm:t>
        <a:bodyPr/>
        <a:lstStyle/>
        <a:p>
          <a:r>
            <a:rPr lang="en-IN" dirty="0"/>
            <a:t>ATTRIBUTES:-</a:t>
          </a:r>
          <a:r>
            <a:rPr lang="en-IN" dirty="0" err="1"/>
            <a:t>Cusines</a:t>
          </a:r>
          <a:r>
            <a:rPr lang="en-IN" dirty="0"/>
            <a:t>, Ratings, Votes, Average Costs of two and delivery options.</a:t>
          </a:r>
        </a:p>
      </dgm:t>
    </dgm:pt>
    <dgm:pt modelId="{FC9EB425-E80D-4262-8694-E4DE1CFF7F1D}" type="parTrans" cxnId="{1D49D2E9-2133-4CD2-952B-5A6A323F5EF7}">
      <dgm:prSet/>
      <dgm:spPr/>
      <dgm:t>
        <a:bodyPr/>
        <a:lstStyle/>
        <a:p>
          <a:endParaRPr lang="en-IN"/>
        </a:p>
      </dgm:t>
    </dgm:pt>
    <dgm:pt modelId="{60AF9CBB-9397-4330-B9EA-030739371C48}" type="sibTrans" cxnId="{1D49D2E9-2133-4CD2-952B-5A6A323F5EF7}">
      <dgm:prSet/>
      <dgm:spPr/>
      <dgm:t>
        <a:bodyPr/>
        <a:lstStyle/>
        <a:p>
          <a:endParaRPr lang="en-IN"/>
        </a:p>
      </dgm:t>
    </dgm:pt>
    <dgm:pt modelId="{585A7E6A-C6BE-484E-A874-185FCC30EC96}">
      <dgm:prSet/>
      <dgm:spPr/>
      <dgm:t>
        <a:bodyPr/>
        <a:lstStyle/>
        <a:p>
          <a:r>
            <a:rPr lang="en-IN" dirty="0"/>
            <a:t>Data related features:- Restaurant opening dates, financial months and quarters.</a:t>
          </a:r>
        </a:p>
      </dgm:t>
    </dgm:pt>
    <dgm:pt modelId="{B8FCD18B-DFB5-44E0-8419-D29DB00EBD48}" type="parTrans" cxnId="{76E1B5F7-0F39-41E0-A5E6-C62CAE7C2A99}">
      <dgm:prSet/>
      <dgm:spPr/>
      <dgm:t>
        <a:bodyPr/>
        <a:lstStyle/>
        <a:p>
          <a:endParaRPr lang="en-IN"/>
        </a:p>
      </dgm:t>
    </dgm:pt>
    <dgm:pt modelId="{992775DB-453A-4571-BF51-6C536A22D9C4}" type="sibTrans" cxnId="{76E1B5F7-0F39-41E0-A5E6-C62CAE7C2A99}">
      <dgm:prSet/>
      <dgm:spPr/>
      <dgm:t>
        <a:bodyPr/>
        <a:lstStyle/>
        <a:p>
          <a:endParaRPr lang="en-IN"/>
        </a:p>
      </dgm:t>
    </dgm:pt>
    <dgm:pt modelId="{D50770AB-B223-4538-896E-9A8F9B1895E5}" type="pres">
      <dgm:prSet presAssocID="{D7440213-E703-499A-B8B7-EB34A17C5BFE}" presName="linear" presStyleCnt="0">
        <dgm:presLayoutVars>
          <dgm:dir/>
          <dgm:resizeHandles val="exact"/>
        </dgm:presLayoutVars>
      </dgm:prSet>
      <dgm:spPr/>
    </dgm:pt>
    <dgm:pt modelId="{F92BA6D7-0B3B-4D63-8119-0B0EC9103E0E}" type="pres">
      <dgm:prSet presAssocID="{A8033A5C-3B68-45FC-B931-A5EDB28528E4}" presName="comp" presStyleCnt="0"/>
      <dgm:spPr/>
    </dgm:pt>
    <dgm:pt modelId="{366AC9BE-8BDC-4B0E-BF97-FC26CDB1E83F}" type="pres">
      <dgm:prSet presAssocID="{A8033A5C-3B68-45FC-B931-A5EDB28528E4}" presName="box" presStyleLbl="node1" presStyleIdx="0" presStyleCnt="2"/>
      <dgm:spPr/>
    </dgm:pt>
    <dgm:pt modelId="{BB3DF194-C914-4538-A3C7-029454B7C8BB}" type="pres">
      <dgm:prSet presAssocID="{A8033A5C-3B68-45FC-B931-A5EDB28528E4}" presName="img" presStyleLbl="fgImgPlace1" presStyleIdx="0" presStyleCnt="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14000" b="-14000"/>
          </a:stretch>
        </a:blipFill>
      </dgm:spPr>
    </dgm:pt>
    <dgm:pt modelId="{8B03FD1D-0716-471A-90AA-0EF83409EE84}" type="pres">
      <dgm:prSet presAssocID="{A8033A5C-3B68-45FC-B931-A5EDB28528E4}" presName="text" presStyleLbl="node1" presStyleIdx="0" presStyleCnt="2">
        <dgm:presLayoutVars>
          <dgm:bulletEnabled val="1"/>
        </dgm:presLayoutVars>
      </dgm:prSet>
      <dgm:spPr/>
    </dgm:pt>
    <dgm:pt modelId="{65DAD284-E06B-4186-A798-4CE151960BD2}" type="pres">
      <dgm:prSet presAssocID="{60AF9CBB-9397-4330-B9EA-030739371C48}" presName="spacer" presStyleCnt="0"/>
      <dgm:spPr/>
    </dgm:pt>
    <dgm:pt modelId="{A019A0F2-A3E6-4226-AF6E-29C6B094B202}" type="pres">
      <dgm:prSet presAssocID="{585A7E6A-C6BE-484E-A874-185FCC30EC96}" presName="comp" presStyleCnt="0"/>
      <dgm:spPr/>
    </dgm:pt>
    <dgm:pt modelId="{042839A1-27A2-492E-9236-532F95E3AEBD}" type="pres">
      <dgm:prSet presAssocID="{585A7E6A-C6BE-484E-A874-185FCC30EC96}" presName="box" presStyleLbl="node1" presStyleIdx="1" presStyleCnt="2"/>
      <dgm:spPr/>
    </dgm:pt>
    <dgm:pt modelId="{6F98F556-A814-4AA8-B22C-3384CA06F318}" type="pres">
      <dgm:prSet presAssocID="{585A7E6A-C6BE-484E-A874-185FCC30EC96}" presName="img" presStyleLbl="fgImgPlace1" presStyleIdx="1" presStyleCnt="2"/>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41000" b="-41000"/>
          </a:stretch>
        </a:blipFill>
      </dgm:spPr>
    </dgm:pt>
    <dgm:pt modelId="{08A56717-1FC9-49A7-B758-A1C54BFB3C67}" type="pres">
      <dgm:prSet presAssocID="{585A7E6A-C6BE-484E-A874-185FCC30EC96}" presName="text" presStyleLbl="node1" presStyleIdx="1" presStyleCnt="2">
        <dgm:presLayoutVars>
          <dgm:bulletEnabled val="1"/>
        </dgm:presLayoutVars>
      </dgm:prSet>
      <dgm:spPr/>
    </dgm:pt>
  </dgm:ptLst>
  <dgm:cxnLst>
    <dgm:cxn modelId="{A6FA9B0A-91BA-481A-812C-5127CBB48A39}" type="presOf" srcId="{D7440213-E703-499A-B8B7-EB34A17C5BFE}" destId="{D50770AB-B223-4538-896E-9A8F9B1895E5}" srcOrd="0" destOrd="0" presId="urn:microsoft.com/office/officeart/2005/8/layout/vList4"/>
    <dgm:cxn modelId="{FFEE655A-9EF0-46CE-92B6-0DBA1B63A59D}" type="presOf" srcId="{A8033A5C-3B68-45FC-B931-A5EDB28528E4}" destId="{366AC9BE-8BDC-4B0E-BF97-FC26CDB1E83F}" srcOrd="0" destOrd="0" presId="urn:microsoft.com/office/officeart/2005/8/layout/vList4"/>
    <dgm:cxn modelId="{B5B22890-3F8F-44D3-ACD6-386EDA7E2498}" type="presOf" srcId="{A8033A5C-3B68-45FC-B931-A5EDB28528E4}" destId="{8B03FD1D-0716-471A-90AA-0EF83409EE84}" srcOrd="1" destOrd="0" presId="urn:microsoft.com/office/officeart/2005/8/layout/vList4"/>
    <dgm:cxn modelId="{386FBFDC-C863-4C24-9388-A31B1BB14C3B}" type="presOf" srcId="{585A7E6A-C6BE-484E-A874-185FCC30EC96}" destId="{042839A1-27A2-492E-9236-532F95E3AEBD}" srcOrd="0" destOrd="0" presId="urn:microsoft.com/office/officeart/2005/8/layout/vList4"/>
    <dgm:cxn modelId="{379836E9-A266-4A86-B103-1EE9F28D2E72}" type="presOf" srcId="{585A7E6A-C6BE-484E-A874-185FCC30EC96}" destId="{08A56717-1FC9-49A7-B758-A1C54BFB3C67}" srcOrd="1" destOrd="0" presId="urn:microsoft.com/office/officeart/2005/8/layout/vList4"/>
    <dgm:cxn modelId="{1D49D2E9-2133-4CD2-952B-5A6A323F5EF7}" srcId="{D7440213-E703-499A-B8B7-EB34A17C5BFE}" destId="{A8033A5C-3B68-45FC-B931-A5EDB28528E4}" srcOrd="0" destOrd="0" parTransId="{FC9EB425-E80D-4262-8694-E4DE1CFF7F1D}" sibTransId="{60AF9CBB-9397-4330-B9EA-030739371C48}"/>
    <dgm:cxn modelId="{76E1B5F7-0F39-41E0-A5E6-C62CAE7C2A99}" srcId="{D7440213-E703-499A-B8B7-EB34A17C5BFE}" destId="{585A7E6A-C6BE-484E-A874-185FCC30EC96}" srcOrd="1" destOrd="0" parTransId="{B8FCD18B-DFB5-44E0-8419-D29DB00EBD48}" sibTransId="{992775DB-453A-4571-BF51-6C536A22D9C4}"/>
    <dgm:cxn modelId="{40AAA803-0179-4CD8-AA4F-3014645DFB15}" type="presParOf" srcId="{D50770AB-B223-4538-896E-9A8F9B1895E5}" destId="{F92BA6D7-0B3B-4D63-8119-0B0EC9103E0E}" srcOrd="0" destOrd="0" presId="urn:microsoft.com/office/officeart/2005/8/layout/vList4"/>
    <dgm:cxn modelId="{90CED7AB-C9B9-4DFC-8F30-0AC92D7E740C}" type="presParOf" srcId="{F92BA6D7-0B3B-4D63-8119-0B0EC9103E0E}" destId="{366AC9BE-8BDC-4B0E-BF97-FC26CDB1E83F}" srcOrd="0" destOrd="0" presId="urn:microsoft.com/office/officeart/2005/8/layout/vList4"/>
    <dgm:cxn modelId="{33383FEA-1F3E-403B-82A2-96BE2D5FC940}" type="presParOf" srcId="{F92BA6D7-0B3B-4D63-8119-0B0EC9103E0E}" destId="{BB3DF194-C914-4538-A3C7-029454B7C8BB}" srcOrd="1" destOrd="0" presId="urn:microsoft.com/office/officeart/2005/8/layout/vList4"/>
    <dgm:cxn modelId="{AB66A428-2264-4657-8B1E-0CCF861E6044}" type="presParOf" srcId="{F92BA6D7-0B3B-4D63-8119-0B0EC9103E0E}" destId="{8B03FD1D-0716-471A-90AA-0EF83409EE84}" srcOrd="2" destOrd="0" presId="urn:microsoft.com/office/officeart/2005/8/layout/vList4"/>
    <dgm:cxn modelId="{84955351-BA58-4E0B-B7F6-3080944B3423}" type="presParOf" srcId="{D50770AB-B223-4538-896E-9A8F9B1895E5}" destId="{65DAD284-E06B-4186-A798-4CE151960BD2}" srcOrd="1" destOrd="0" presId="urn:microsoft.com/office/officeart/2005/8/layout/vList4"/>
    <dgm:cxn modelId="{53E291D5-AFBF-4E53-90DF-12444A5850FA}" type="presParOf" srcId="{D50770AB-B223-4538-896E-9A8F9B1895E5}" destId="{A019A0F2-A3E6-4226-AF6E-29C6B094B202}" srcOrd="2" destOrd="0" presId="urn:microsoft.com/office/officeart/2005/8/layout/vList4"/>
    <dgm:cxn modelId="{B4574453-A012-4113-BB6D-4C8D13EA1E17}" type="presParOf" srcId="{A019A0F2-A3E6-4226-AF6E-29C6B094B202}" destId="{042839A1-27A2-492E-9236-532F95E3AEBD}" srcOrd="0" destOrd="0" presId="urn:microsoft.com/office/officeart/2005/8/layout/vList4"/>
    <dgm:cxn modelId="{03280805-91CD-4FA2-ADE3-D0FB2CA68DB3}" type="presParOf" srcId="{A019A0F2-A3E6-4226-AF6E-29C6B094B202}" destId="{6F98F556-A814-4AA8-B22C-3384CA06F318}" srcOrd="1" destOrd="0" presId="urn:microsoft.com/office/officeart/2005/8/layout/vList4"/>
    <dgm:cxn modelId="{D2649CB9-204B-40AE-A1BD-E90322E03408}" type="presParOf" srcId="{A019A0F2-A3E6-4226-AF6E-29C6B094B202}" destId="{08A56717-1FC9-49A7-B758-A1C54BFB3C6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6AC9BE-8BDC-4B0E-BF97-FC26CDB1E83F}">
      <dsp:nvSpPr>
        <dsp:cNvPr id="0" name=""/>
        <dsp:cNvSpPr/>
      </dsp:nvSpPr>
      <dsp:spPr>
        <a:xfrm>
          <a:off x="0" y="0"/>
          <a:ext cx="7884367" cy="812898"/>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dirty="0"/>
            <a:t>ATTRIBUTES:-</a:t>
          </a:r>
          <a:r>
            <a:rPr lang="en-IN" sz="1700" kern="1200" dirty="0" err="1"/>
            <a:t>Cusines</a:t>
          </a:r>
          <a:r>
            <a:rPr lang="en-IN" sz="1700" kern="1200" dirty="0"/>
            <a:t>, Ratings, Votes, Average Costs of two and delivery options.</a:t>
          </a:r>
        </a:p>
      </dsp:txBody>
      <dsp:txXfrm>
        <a:off x="1658163" y="0"/>
        <a:ext cx="6226203" cy="812898"/>
      </dsp:txXfrm>
    </dsp:sp>
    <dsp:sp modelId="{BB3DF194-C914-4538-A3C7-029454B7C8BB}">
      <dsp:nvSpPr>
        <dsp:cNvPr id="0" name=""/>
        <dsp:cNvSpPr/>
      </dsp:nvSpPr>
      <dsp:spPr>
        <a:xfrm>
          <a:off x="81289" y="81289"/>
          <a:ext cx="1576873" cy="650318"/>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14000" b="-14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042839A1-27A2-492E-9236-532F95E3AEBD}">
      <dsp:nvSpPr>
        <dsp:cNvPr id="0" name=""/>
        <dsp:cNvSpPr/>
      </dsp:nvSpPr>
      <dsp:spPr>
        <a:xfrm>
          <a:off x="0" y="894187"/>
          <a:ext cx="7884367" cy="812898"/>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dirty="0"/>
            <a:t>Data related features:- Restaurant opening dates, financial months and quarters.</a:t>
          </a:r>
        </a:p>
      </dsp:txBody>
      <dsp:txXfrm>
        <a:off x="1658163" y="894187"/>
        <a:ext cx="6226203" cy="812898"/>
      </dsp:txXfrm>
    </dsp:sp>
    <dsp:sp modelId="{6F98F556-A814-4AA8-B22C-3384CA06F318}">
      <dsp:nvSpPr>
        <dsp:cNvPr id="0" name=""/>
        <dsp:cNvSpPr/>
      </dsp:nvSpPr>
      <dsp:spPr>
        <a:xfrm>
          <a:off x="81289" y="975477"/>
          <a:ext cx="1576873" cy="650318"/>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41000" b="-41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5772EA5-C443-43F2-8D19-1FE842F4BE4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包图简圆体" panose="02010601030101010101" pitchFamily="2" charset="-122"/>
              <a:ea typeface="包图简圆体" panose="02010601030101010101" pitchFamily="2" charset="-122"/>
            </a:endParaRPr>
          </a:p>
        </p:txBody>
      </p:sp>
      <p:sp>
        <p:nvSpPr>
          <p:cNvPr id="3" name="日期占位符 2">
            <a:extLst>
              <a:ext uri="{FF2B5EF4-FFF2-40B4-BE49-F238E27FC236}">
                <a16:creationId xmlns:a16="http://schemas.microsoft.com/office/drawing/2014/main" id="{01EBADD0-61EF-4F7C-AD87-78A019B91DF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05014A-BDC5-4345-998B-2EDA94B21FF0}" type="datetimeFigureOut">
              <a:rPr lang="zh-CN" altLang="en-US" smtClean="0">
                <a:latin typeface="包图简圆体" panose="02010601030101010101" pitchFamily="2" charset="-122"/>
                <a:ea typeface="包图简圆体" panose="02010601030101010101" pitchFamily="2" charset="-122"/>
              </a:rPr>
              <a:t>2025/1/10</a:t>
            </a:fld>
            <a:endParaRPr lang="zh-CN" altLang="en-US" dirty="0">
              <a:latin typeface="包图简圆体" panose="02010601030101010101" pitchFamily="2" charset="-122"/>
              <a:ea typeface="包图简圆体" panose="02010601030101010101" pitchFamily="2" charset="-122"/>
            </a:endParaRPr>
          </a:p>
        </p:txBody>
      </p:sp>
      <p:sp>
        <p:nvSpPr>
          <p:cNvPr id="4" name="页脚占位符 3">
            <a:extLst>
              <a:ext uri="{FF2B5EF4-FFF2-40B4-BE49-F238E27FC236}">
                <a16:creationId xmlns:a16="http://schemas.microsoft.com/office/drawing/2014/main" id="{C3D979CB-6C77-4D34-A846-CE5882E28C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包图简圆体" panose="02010601030101010101" pitchFamily="2" charset="-122"/>
              <a:ea typeface="包图简圆体" panose="02010601030101010101" pitchFamily="2" charset="-122"/>
            </a:endParaRPr>
          </a:p>
        </p:txBody>
      </p:sp>
      <p:sp>
        <p:nvSpPr>
          <p:cNvPr id="5" name="灯片编号占位符 4">
            <a:extLst>
              <a:ext uri="{FF2B5EF4-FFF2-40B4-BE49-F238E27FC236}">
                <a16:creationId xmlns:a16="http://schemas.microsoft.com/office/drawing/2014/main" id="{167F3BE5-D273-4D37-B42C-F97635A166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CA59D1-CE3A-45B4-B4E9-4C410C6D122D}" type="slidenum">
              <a:rPr lang="zh-CN" altLang="en-US" smtClean="0">
                <a:latin typeface="包图简圆体" panose="02010601030101010101" pitchFamily="2" charset="-122"/>
                <a:ea typeface="包图简圆体" panose="02010601030101010101" pitchFamily="2" charset="-122"/>
              </a:rPr>
              <a:t>‹#›</a:t>
            </a:fld>
            <a:endParaRPr lang="zh-CN" altLang="en-US" dirty="0">
              <a:latin typeface="包图简圆体" panose="02010601030101010101" pitchFamily="2" charset="-122"/>
              <a:ea typeface="包图简圆体" panose="02010601030101010101" pitchFamily="2" charset="-122"/>
            </a:endParaRPr>
          </a:p>
        </p:txBody>
      </p:sp>
    </p:spTree>
    <p:extLst>
      <p:ext uri="{BB962C8B-B14F-4D97-AF65-F5344CB8AC3E}">
        <p14:creationId xmlns:p14="http://schemas.microsoft.com/office/powerpoint/2010/main" val="161649446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20.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2.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a:extLst>
              <a:ext uri="{FF2B5EF4-FFF2-40B4-BE49-F238E27FC236}">
                <a16:creationId xmlns:a16="http://schemas.microsoft.com/office/drawing/2014/main" id="{E9B0DB71-075D-4822-A400-0EC98CC86D6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p:blipFill>
        <p:spPr>
          <a:xfrm>
            <a:off x="0" y="-2"/>
            <a:ext cx="5281020" cy="3429001"/>
          </a:xfrm>
          <a:prstGeom prst="rect">
            <a:avLst/>
          </a:prstGeom>
        </p:spPr>
      </p:pic>
      <p:pic>
        <p:nvPicPr>
          <p:cNvPr id="9" name="图形 8">
            <a:extLst>
              <a:ext uri="{FF2B5EF4-FFF2-40B4-BE49-F238E27FC236}">
                <a16:creationId xmlns:a16="http://schemas.microsoft.com/office/drawing/2014/main" id="{41771A36-1D24-45D6-A8D0-E8EE4644187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p:blipFill>
        <p:spPr>
          <a:xfrm>
            <a:off x="4542584" y="1540708"/>
            <a:ext cx="7649416" cy="5317292"/>
          </a:xfrm>
          <a:prstGeom prst="rect">
            <a:avLst/>
          </a:prstGeom>
        </p:spPr>
      </p:pic>
      <p:pic>
        <p:nvPicPr>
          <p:cNvPr id="10" name="图形 9">
            <a:extLst>
              <a:ext uri="{FF2B5EF4-FFF2-40B4-BE49-F238E27FC236}">
                <a16:creationId xmlns:a16="http://schemas.microsoft.com/office/drawing/2014/main" id="{6247E4D3-AC34-4303-8E8F-0BCA73072083}"/>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p:blipFill>
        <p:spPr>
          <a:xfrm>
            <a:off x="9012730" y="-1"/>
            <a:ext cx="3179270" cy="1540709"/>
          </a:xfrm>
          <a:prstGeom prst="rect">
            <a:avLst/>
          </a:prstGeom>
        </p:spPr>
      </p:pic>
      <p:pic>
        <p:nvPicPr>
          <p:cNvPr id="8" name="图形 7">
            <a:extLst>
              <a:ext uri="{FF2B5EF4-FFF2-40B4-BE49-F238E27FC236}">
                <a16:creationId xmlns:a16="http://schemas.microsoft.com/office/drawing/2014/main" id="{3238666D-4D6F-4367-A82C-A790B0D17670}"/>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70956"/>
          <a:stretch/>
        </p:blipFill>
        <p:spPr>
          <a:xfrm>
            <a:off x="0" y="4889049"/>
            <a:ext cx="1252548" cy="2613719"/>
          </a:xfrm>
          <a:prstGeom prst="rect">
            <a:avLst/>
          </a:prstGeom>
        </p:spPr>
      </p:pic>
      <p:pic>
        <p:nvPicPr>
          <p:cNvPr id="11" name="图形 10">
            <a:extLst>
              <a:ext uri="{FF2B5EF4-FFF2-40B4-BE49-F238E27FC236}">
                <a16:creationId xmlns:a16="http://schemas.microsoft.com/office/drawing/2014/main" id="{A4BE88C1-ADA3-4A05-9F5E-E140A857D6F5}"/>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17782" t="1243" r="5319" b="26177"/>
          <a:stretch/>
        </p:blipFill>
        <p:spPr>
          <a:xfrm>
            <a:off x="0" y="-1"/>
            <a:ext cx="12192000" cy="6858001"/>
          </a:xfrm>
          <a:prstGeom prst="rect">
            <a:avLst/>
          </a:prstGeom>
        </p:spPr>
      </p:pic>
      <p:sp>
        <p:nvSpPr>
          <p:cNvPr id="2" name="TextBox 1">
            <a:extLst>
              <a:ext uri="{FF2B5EF4-FFF2-40B4-BE49-F238E27FC236}">
                <a16:creationId xmlns:a16="http://schemas.microsoft.com/office/drawing/2014/main" id="{E4DBF72F-5C90-4E1F-9228-6796BA9E0FDC}"/>
              </a:ext>
            </a:extLst>
          </p:cNvPr>
          <p:cNvSpPr txBox="1"/>
          <p:nvPr userDrawn="1"/>
        </p:nvSpPr>
        <p:spPr>
          <a:xfrm>
            <a:off x="3463041" y="1243097"/>
            <a:ext cx="6167336" cy="1862048"/>
          </a:xfrm>
          <a:prstGeom prst="rect">
            <a:avLst/>
          </a:prstGeom>
          <a:noFill/>
          <a:ln>
            <a:noFill/>
          </a:ln>
        </p:spPr>
        <p:txBody>
          <a:bodyPr wrap="square" rtlCol="0">
            <a:spAutoFit/>
          </a:bodyPr>
          <a:lstStyle/>
          <a:p>
            <a:pPr algn="ctr"/>
            <a:r>
              <a:rPr lang="en-IN" sz="11500" dirty="0" err="1">
                <a:solidFill>
                  <a:srgbClr val="FF0000"/>
                </a:solidFill>
                <a:latin typeface="Arial Rounded MT Bold" panose="020F0704030504030204" pitchFamily="34" charset="0"/>
              </a:rPr>
              <a:t>zomato</a:t>
            </a:r>
            <a:endParaRPr lang="en-IN" sz="11500" dirty="0">
              <a:solidFill>
                <a:srgbClr val="FF0000"/>
              </a:solidFill>
              <a:latin typeface="Arial Rounded MT Bold" panose="020F0704030504030204" pitchFamily="34" charset="0"/>
            </a:endParaRPr>
          </a:p>
        </p:txBody>
      </p:sp>
      <p:sp>
        <p:nvSpPr>
          <p:cNvPr id="3" name="TextBox 2">
            <a:extLst>
              <a:ext uri="{FF2B5EF4-FFF2-40B4-BE49-F238E27FC236}">
                <a16:creationId xmlns:a16="http://schemas.microsoft.com/office/drawing/2014/main" id="{BEB8DF87-2ABF-C9BB-9F57-FBE18A586EE0}"/>
              </a:ext>
            </a:extLst>
          </p:cNvPr>
          <p:cNvSpPr txBox="1"/>
          <p:nvPr userDrawn="1"/>
        </p:nvSpPr>
        <p:spPr>
          <a:xfrm>
            <a:off x="5000017" y="3180945"/>
            <a:ext cx="6167336" cy="646331"/>
          </a:xfrm>
          <a:prstGeom prst="rect">
            <a:avLst/>
          </a:prstGeom>
          <a:noFill/>
        </p:spPr>
        <p:txBody>
          <a:bodyPr wrap="square" rtlCol="0">
            <a:spAutoFit/>
          </a:bodyPr>
          <a:lstStyle/>
          <a:p>
            <a:pPr algn="ctr"/>
            <a:r>
              <a:rPr lang="en-IN" sz="3600" dirty="0">
                <a:latin typeface="Arial Rounded MT Bold" panose="020F0704030504030204" pitchFamily="34" charset="0"/>
              </a:rPr>
              <a:t>DATA ANALYTICS</a:t>
            </a:r>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2025/1/10</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021598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2025/1/10</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18044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8632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10" name="图形 9">
            <a:extLst>
              <a:ext uri="{FF2B5EF4-FFF2-40B4-BE49-F238E27FC236}">
                <a16:creationId xmlns:a16="http://schemas.microsoft.com/office/drawing/2014/main" id="{63CDA7F3-A6F9-4F2B-AAB7-F659EFA1F0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4772" r="23374"/>
          <a:stretch/>
        </p:blipFill>
        <p:spPr>
          <a:xfrm flipH="1">
            <a:off x="-4" y="-1"/>
            <a:ext cx="2833808" cy="2782111"/>
          </a:xfrm>
          <a:prstGeom prst="rect">
            <a:avLst/>
          </a:prstGeom>
        </p:spPr>
      </p:pic>
      <p:pic>
        <p:nvPicPr>
          <p:cNvPr id="9" name="图形 8">
            <a:extLst>
              <a:ext uri="{FF2B5EF4-FFF2-40B4-BE49-F238E27FC236}">
                <a16:creationId xmlns:a16="http://schemas.microsoft.com/office/drawing/2014/main" id="{B5C6DDD2-9D92-429A-8147-20B650405733}"/>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8116" t="1648" b="50000"/>
          <a:stretch/>
        </p:blipFill>
        <p:spPr>
          <a:xfrm>
            <a:off x="0" y="6260123"/>
            <a:ext cx="2419684" cy="597878"/>
          </a:xfrm>
          <a:prstGeom prst="rect">
            <a:avLst/>
          </a:prstGeom>
        </p:spPr>
      </p:pic>
    </p:spTree>
    <p:extLst>
      <p:ext uri="{BB962C8B-B14F-4D97-AF65-F5344CB8AC3E}">
        <p14:creationId xmlns:p14="http://schemas.microsoft.com/office/powerpoint/2010/main" val="1612184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5FF671B4-69EF-46A8-AA4D-1DB8D520E4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a:extLst>
              <a:ext uri="{FF2B5EF4-FFF2-40B4-BE49-F238E27FC236}">
                <a16:creationId xmlns:a16="http://schemas.microsoft.com/office/drawing/2014/main" id="{661E660C-CF9C-43C4-BA5F-63FE4059E4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a:extLst>
              <a:ext uri="{FF2B5EF4-FFF2-40B4-BE49-F238E27FC236}">
                <a16:creationId xmlns:a16="http://schemas.microsoft.com/office/drawing/2014/main" id="{120FB746-6790-4BE4-91F5-B633BA8FDA2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p:blipFill>
        <p:spPr>
          <a:xfrm flipH="1" flipV="1">
            <a:off x="0" y="5597874"/>
            <a:ext cx="1981199" cy="1260126"/>
          </a:xfrm>
          <a:prstGeom prst="rect">
            <a:avLst/>
          </a:prstGeom>
        </p:spPr>
      </p:pic>
      <p:pic>
        <p:nvPicPr>
          <p:cNvPr id="10" name="图形 9">
            <a:extLst>
              <a:ext uri="{FF2B5EF4-FFF2-40B4-BE49-F238E27FC236}">
                <a16:creationId xmlns:a16="http://schemas.microsoft.com/office/drawing/2014/main" id="{52E20B1E-C314-4E88-B9AE-CD5F10BE8F7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p:blipFill>
        <p:spPr>
          <a:xfrm flipV="1">
            <a:off x="10210801" y="5597874"/>
            <a:ext cx="1981199" cy="1260126"/>
          </a:xfrm>
          <a:prstGeom prst="rect">
            <a:avLst/>
          </a:prstGeom>
        </p:spPr>
      </p:pic>
      <p:pic>
        <p:nvPicPr>
          <p:cNvPr id="11" name="图形 10">
            <a:extLst>
              <a:ext uri="{FF2B5EF4-FFF2-40B4-BE49-F238E27FC236}">
                <a16:creationId xmlns:a16="http://schemas.microsoft.com/office/drawing/2014/main" id="{9288FC45-837D-48BC-BDC9-3CD533C1EC33}"/>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p:blipFill>
        <p:spPr>
          <a:xfrm flipH="1">
            <a:off x="0" y="1219"/>
            <a:ext cx="1981199" cy="1260126"/>
          </a:xfrm>
          <a:prstGeom prst="rect">
            <a:avLst/>
          </a:prstGeom>
        </p:spPr>
      </p:pic>
      <p:pic>
        <p:nvPicPr>
          <p:cNvPr id="12" name="图形 11">
            <a:extLst>
              <a:ext uri="{FF2B5EF4-FFF2-40B4-BE49-F238E27FC236}">
                <a16:creationId xmlns:a16="http://schemas.microsoft.com/office/drawing/2014/main" id="{6282E280-B99C-4EDB-9B3D-E0D560AE7E1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p:blipFill>
        <p:spPr>
          <a:xfrm>
            <a:off x="10210801" y="1219"/>
            <a:ext cx="1981199" cy="1260126"/>
          </a:xfrm>
          <a:prstGeom prst="rect">
            <a:avLst/>
          </a:prstGeom>
        </p:spPr>
      </p:pic>
    </p:spTree>
    <p:extLst>
      <p:ext uri="{BB962C8B-B14F-4D97-AF65-F5344CB8AC3E}">
        <p14:creationId xmlns:p14="http://schemas.microsoft.com/office/powerpoint/2010/main" val="598653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a:extLst>
              <a:ext uri="{FF2B5EF4-FFF2-40B4-BE49-F238E27FC236}">
                <a16:creationId xmlns:a16="http://schemas.microsoft.com/office/drawing/2014/main" id="{3E83A048-910D-4508-BAC9-48FD133773F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p:blipFill>
        <p:spPr>
          <a:xfrm flipH="1">
            <a:off x="9772316" y="6260123"/>
            <a:ext cx="2419684" cy="597878"/>
          </a:xfrm>
          <a:prstGeom prst="rect">
            <a:avLst/>
          </a:prstGeom>
        </p:spPr>
      </p:pic>
      <p:pic>
        <p:nvPicPr>
          <p:cNvPr id="12" name="图形 11">
            <a:extLst>
              <a:ext uri="{FF2B5EF4-FFF2-40B4-BE49-F238E27FC236}">
                <a16:creationId xmlns:a16="http://schemas.microsoft.com/office/drawing/2014/main" id="{16BF96F3-AA64-4EC2-AF2E-F399E198B2E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p:blipFill>
        <p:spPr>
          <a:xfrm flipH="1">
            <a:off x="0" y="0"/>
            <a:ext cx="2264250" cy="1097280"/>
          </a:xfrm>
          <a:prstGeom prst="rect">
            <a:avLst/>
          </a:prstGeom>
        </p:spPr>
      </p:pic>
      <p:pic>
        <p:nvPicPr>
          <p:cNvPr id="8" name="图形 7">
            <a:extLst>
              <a:ext uri="{FF2B5EF4-FFF2-40B4-BE49-F238E27FC236}">
                <a16:creationId xmlns:a16="http://schemas.microsoft.com/office/drawing/2014/main" id="{DB083549-C44D-4E9B-8FDA-822856827A40}"/>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p:blipFill>
        <p:spPr>
          <a:xfrm flipV="1">
            <a:off x="10210801" y="5597874"/>
            <a:ext cx="1981199" cy="1260126"/>
          </a:xfrm>
          <a:prstGeom prst="rect">
            <a:avLst/>
          </a:prstGeom>
        </p:spPr>
      </p:pic>
      <p:pic>
        <p:nvPicPr>
          <p:cNvPr id="9" name="图形 8">
            <a:extLst>
              <a:ext uri="{FF2B5EF4-FFF2-40B4-BE49-F238E27FC236}">
                <a16:creationId xmlns:a16="http://schemas.microsoft.com/office/drawing/2014/main" id="{9B1678A8-AC47-4A01-9C12-0C5AE37CE8F8}"/>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p:blipFill>
        <p:spPr>
          <a:xfrm flipH="1">
            <a:off x="0" y="1219"/>
            <a:ext cx="1981199" cy="1260126"/>
          </a:xfrm>
          <a:prstGeom prst="rect">
            <a:avLst/>
          </a:prstGeom>
        </p:spPr>
      </p:pic>
      <p:pic>
        <p:nvPicPr>
          <p:cNvPr id="10" name="图形 9">
            <a:extLst>
              <a:ext uri="{FF2B5EF4-FFF2-40B4-BE49-F238E27FC236}">
                <a16:creationId xmlns:a16="http://schemas.microsoft.com/office/drawing/2014/main" id="{9FAD0AF5-84CD-4EBB-AB6E-13229D157E2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p:blipFill>
        <p:spPr>
          <a:xfrm>
            <a:off x="-1" y="6211146"/>
            <a:ext cx="2910841" cy="646854"/>
          </a:xfrm>
          <a:prstGeom prst="rect">
            <a:avLst/>
          </a:prstGeom>
        </p:spPr>
      </p:pic>
      <p:pic>
        <p:nvPicPr>
          <p:cNvPr id="11" name="图形 10">
            <a:extLst>
              <a:ext uri="{FF2B5EF4-FFF2-40B4-BE49-F238E27FC236}">
                <a16:creationId xmlns:a16="http://schemas.microsoft.com/office/drawing/2014/main" id="{ACD991FB-BEF0-4E36-8819-B104477B915A}"/>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p:blipFill>
        <p:spPr>
          <a:xfrm flipH="1" flipV="1">
            <a:off x="9281159" y="0"/>
            <a:ext cx="2910841" cy="646854"/>
          </a:xfrm>
          <a:prstGeom prst="rect">
            <a:avLst/>
          </a:prstGeom>
        </p:spPr>
      </p:pic>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a:extLst>
              <a:ext uri="{FF2B5EF4-FFF2-40B4-BE49-F238E27FC236}">
                <a16:creationId xmlns:a16="http://schemas.microsoft.com/office/drawing/2014/main" id="{B774A3AC-1F35-41BC-B3CF-D3F3B378602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p:blipFill>
        <p:spPr>
          <a:xfrm flipH="1">
            <a:off x="0" y="0"/>
            <a:ext cx="2264250" cy="1097280"/>
          </a:xfrm>
          <a:prstGeom prst="rect">
            <a:avLst/>
          </a:prstGeom>
        </p:spPr>
      </p:pic>
      <p:pic>
        <p:nvPicPr>
          <p:cNvPr id="9" name="图形 8">
            <a:extLst>
              <a:ext uri="{FF2B5EF4-FFF2-40B4-BE49-F238E27FC236}">
                <a16:creationId xmlns:a16="http://schemas.microsoft.com/office/drawing/2014/main" id="{545C809C-F42D-45F7-941B-7AEB9E791E9E}"/>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p:blipFill>
        <p:spPr>
          <a:xfrm flipH="1">
            <a:off x="0" y="1219"/>
            <a:ext cx="1981199" cy="1260126"/>
          </a:xfrm>
          <a:prstGeom prst="rect">
            <a:avLst/>
          </a:prstGeom>
        </p:spPr>
      </p:pic>
      <p:pic>
        <p:nvPicPr>
          <p:cNvPr id="12" name="图形 11">
            <a:extLst>
              <a:ext uri="{FF2B5EF4-FFF2-40B4-BE49-F238E27FC236}">
                <a16:creationId xmlns:a16="http://schemas.microsoft.com/office/drawing/2014/main" id="{54F1EA52-6B53-4932-B52C-753B03F11A0C}"/>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p:blipFill>
        <p:spPr>
          <a:xfrm flipH="1" flipV="1">
            <a:off x="9281159" y="0"/>
            <a:ext cx="2910841" cy="646854"/>
          </a:xfrm>
          <a:prstGeom prst="rect">
            <a:avLst/>
          </a:prstGeom>
        </p:spPr>
      </p:pic>
    </p:spTree>
    <p:extLst>
      <p:ext uri="{BB962C8B-B14F-4D97-AF65-F5344CB8AC3E}">
        <p14:creationId xmlns:p14="http://schemas.microsoft.com/office/powerpoint/2010/main" val="1470179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78352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pPr/>
              <a:t>2025/1/10</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60" r:id="rId5"/>
    <p:sldLayoutId id="2147483653" r:id="rId6"/>
    <p:sldLayoutId id="2147483662"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44435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ptxtemplates.com/" TargetMode="External"/><Relationship Id="rId2" Type="http://schemas.openxmlformats.org/officeDocument/2006/relationships/hyperlink" Target="http://www.pptxtemplates.com/" TargetMode="Externa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chart" Target="../charts/chart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hart" Target="../charts/chart4.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chart" Target="../charts/chart5.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
            <a:hlinkClick r:id="rId2"/>
            <a:extLst>
              <a:ext uri="{FF2B5EF4-FFF2-40B4-BE49-F238E27FC236}">
                <a16:creationId xmlns:a16="http://schemas.microsoft.com/office/drawing/2014/main" id="{22B34204-5CF6-48FD-92F1-243DB3B61C53}"/>
              </a:ext>
            </a:extLst>
          </p:cNvPr>
          <p:cNvSpPr txBox="1"/>
          <p:nvPr/>
        </p:nvSpPr>
        <p:spPr>
          <a:xfrm>
            <a:off x="1164757" y="6654077"/>
            <a:ext cx="5169613" cy="246221"/>
          </a:xfrm>
          <a:prstGeom prst="rect">
            <a:avLst/>
          </a:prstGeom>
          <a:noFill/>
        </p:spPr>
        <p:txBody>
          <a:bodyPr wrap="square" rtlCol="0">
            <a:spAutoFit/>
          </a:bodyPr>
          <a:lstStyle/>
          <a:p>
            <a:pPr algn="ctr"/>
            <a:r>
              <a:rPr lang="en-US" altLang="zh-CN" sz="1000" dirty="0">
                <a:solidFill>
                  <a:srgbClr val="92A3B8"/>
                </a:solidFill>
                <a:cs typeface="Arial" panose="020B0604020202020204" pitchFamily="34" charset="0"/>
                <a:hlinkClick r:id="rId3">
                  <a:extLst>
                    <a:ext uri="{A12FA001-AC4F-418D-AE19-62706E023703}">
                      <ahyp:hlinkClr xmlns:ahyp="http://schemas.microsoft.com/office/drawing/2018/hyperlinkcolor" val="tx"/>
                    </a:ext>
                  </a:extLst>
                </a:hlinkClick>
              </a:rPr>
              <a:t>https://www.pptxtemplates.com</a:t>
            </a:r>
            <a:endParaRPr lang="ko-KR" altLang="en-US" sz="1000" dirty="0">
              <a:solidFill>
                <a:srgbClr val="92A3B8"/>
              </a:solidFill>
              <a:cs typeface="Arial" panose="020B0604020202020204" pitchFamily="34" charset="0"/>
            </a:endParaRPr>
          </a:p>
        </p:txBody>
      </p:sp>
      <p:pic>
        <p:nvPicPr>
          <p:cNvPr id="3" name="Picture 2">
            <a:extLst>
              <a:ext uri="{FF2B5EF4-FFF2-40B4-BE49-F238E27FC236}">
                <a16:creationId xmlns:a16="http://schemas.microsoft.com/office/drawing/2014/main" id="{94B6FD02-60EE-BBEC-984F-F611ADFB1E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0613" y="4260715"/>
            <a:ext cx="3498101" cy="2393363"/>
          </a:xfrm>
          <a:prstGeom prst="rect">
            <a:avLst/>
          </a:prstGeom>
        </p:spPr>
      </p:pic>
    </p:spTree>
    <p:extLst>
      <p:ext uri="{BB962C8B-B14F-4D97-AF65-F5344CB8AC3E}">
        <p14:creationId xmlns:p14="http://schemas.microsoft.com/office/powerpoint/2010/main" val="17143580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66D5D76-5A0D-789A-0922-517646CC1E26}"/>
              </a:ext>
            </a:extLst>
          </p:cNvPr>
          <p:cNvGrpSpPr/>
          <p:nvPr/>
        </p:nvGrpSpPr>
        <p:grpSpPr>
          <a:xfrm>
            <a:off x="52211" y="800101"/>
            <a:ext cx="5895975" cy="2286000"/>
            <a:chOff x="2366058" y="706056"/>
            <a:chExt cx="3379808" cy="2722944"/>
          </a:xfrm>
        </p:grpSpPr>
        <p:pic>
          <p:nvPicPr>
            <p:cNvPr id="21" name="Picture 20">
              <a:extLst>
                <a:ext uri="{FF2B5EF4-FFF2-40B4-BE49-F238E27FC236}">
                  <a16:creationId xmlns:a16="http://schemas.microsoft.com/office/drawing/2014/main" id="{5C9968A3-F387-F294-79C5-6E8751ECB6AA}"/>
                </a:ext>
              </a:extLst>
            </p:cNvPr>
            <p:cNvPicPr>
              <a:picLocks noChangeAspect="1"/>
            </p:cNvPicPr>
            <p:nvPr/>
          </p:nvPicPr>
          <p:blipFill>
            <a:blip r:embed="rId2">
              <a:extLst>
                <a:ext uri="{28A0092B-C50C-407E-A947-70E740481C1C}">
                  <a14:useLocalDpi xmlns:a14="http://schemas.microsoft.com/office/drawing/2010/main" val="0"/>
                </a:ext>
              </a:extLst>
            </a:blip>
            <a:srcRect l="17754" t="23460" r="58798" b="50000"/>
            <a:stretch/>
          </p:blipFill>
          <p:spPr>
            <a:xfrm>
              <a:off x="2549324" y="706056"/>
              <a:ext cx="3196542" cy="2615877"/>
            </a:xfrm>
            <a:prstGeom prst="rect">
              <a:avLst/>
            </a:prstGeom>
          </p:spPr>
        </p:pic>
        <p:sp>
          <p:nvSpPr>
            <p:cNvPr id="18" name="Rectangle: Rounded Corners 17">
              <a:extLst>
                <a:ext uri="{FF2B5EF4-FFF2-40B4-BE49-F238E27FC236}">
                  <a16:creationId xmlns:a16="http://schemas.microsoft.com/office/drawing/2014/main" id="{662F9A09-83E9-E1A6-C80D-9A201EB270A5}"/>
                </a:ext>
              </a:extLst>
            </p:cNvPr>
            <p:cNvSpPr/>
            <p:nvPr/>
          </p:nvSpPr>
          <p:spPr>
            <a:xfrm>
              <a:off x="2366058" y="706056"/>
              <a:ext cx="3379808" cy="2722944"/>
            </a:xfrm>
            <a:prstGeom prst="roundRect">
              <a:avLst/>
            </a:prstGeom>
            <a:solidFill>
              <a:schemeClr val="lt1">
                <a:alpha val="0"/>
              </a:schemeClr>
            </a:solidFill>
            <a:ln w="381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grpSp>
      <p:pic>
        <p:nvPicPr>
          <p:cNvPr id="24" name="Picture 23">
            <a:extLst>
              <a:ext uri="{FF2B5EF4-FFF2-40B4-BE49-F238E27FC236}">
                <a16:creationId xmlns:a16="http://schemas.microsoft.com/office/drawing/2014/main" id="{8611AC11-1720-4025-6788-3D775265A92C}"/>
              </a:ext>
            </a:extLst>
          </p:cNvPr>
          <p:cNvPicPr>
            <a:picLocks noChangeAspect="1"/>
          </p:cNvPicPr>
          <p:nvPr/>
        </p:nvPicPr>
        <p:blipFill>
          <a:blip r:embed="rId3">
            <a:extLst>
              <a:ext uri="{28A0092B-C50C-407E-A947-70E740481C1C}">
                <a14:useLocalDpi xmlns:a14="http://schemas.microsoft.com/office/drawing/2010/main" val="0"/>
              </a:ext>
            </a:extLst>
          </a:blip>
          <a:srcRect l="15380" t="34937" r="65822" b="11561"/>
          <a:stretch/>
        </p:blipFill>
        <p:spPr>
          <a:xfrm>
            <a:off x="3470926" y="3186412"/>
            <a:ext cx="4787369" cy="3441261"/>
          </a:xfrm>
          <a:prstGeom prst="rect">
            <a:avLst/>
          </a:prstGeom>
        </p:spPr>
      </p:pic>
      <p:sp>
        <p:nvSpPr>
          <p:cNvPr id="25" name="TextBox 24">
            <a:extLst>
              <a:ext uri="{FF2B5EF4-FFF2-40B4-BE49-F238E27FC236}">
                <a16:creationId xmlns:a16="http://schemas.microsoft.com/office/drawing/2014/main" id="{09A2724B-2A15-36F1-5DE6-D3903524CE4A}"/>
              </a:ext>
            </a:extLst>
          </p:cNvPr>
          <p:cNvSpPr txBox="1"/>
          <p:nvPr/>
        </p:nvSpPr>
        <p:spPr>
          <a:xfrm>
            <a:off x="8587725" y="995424"/>
            <a:ext cx="3230027" cy="4154984"/>
          </a:xfrm>
          <a:prstGeom prst="rect">
            <a:avLst/>
          </a:prstGeom>
          <a:noFill/>
        </p:spPr>
        <p:txBody>
          <a:bodyPr wrap="square" rtlCol="0">
            <a:spAutoFit/>
          </a:bodyPr>
          <a:lstStyle/>
          <a:p>
            <a:endParaRPr lang="en-US" sz="2400" dirty="0">
              <a:latin typeface="Bahnschrift SemiCondensed" panose="020B0502040204020203" pitchFamily="34" charset="0"/>
            </a:endParaRPr>
          </a:p>
          <a:p>
            <a:r>
              <a:rPr lang="en-US" sz="2400" dirty="0">
                <a:latin typeface="Bahnschrift SemiCondensed" panose="020B0502040204020203" pitchFamily="34" charset="0"/>
              </a:rPr>
              <a:t>Restaurant openings show patterns based on </a:t>
            </a:r>
            <a:r>
              <a:rPr lang="en-US" sz="2400" b="1" dirty="0">
                <a:latin typeface="Bahnschrift SemiCondensed" panose="020B0502040204020203" pitchFamily="34" charset="0"/>
              </a:rPr>
              <a:t>year</a:t>
            </a:r>
            <a:r>
              <a:rPr lang="en-US" sz="2400" dirty="0">
                <a:latin typeface="Bahnschrift SemiCondensed" panose="020B0502040204020203" pitchFamily="34" charset="0"/>
              </a:rPr>
              <a:t>, with growth in specific years, by </a:t>
            </a:r>
            <a:r>
              <a:rPr lang="en-US" sz="2400" b="1" dirty="0">
                <a:latin typeface="Bahnschrift SemiCondensed" panose="020B0502040204020203" pitchFamily="34" charset="0"/>
              </a:rPr>
              <a:t>quarter</a:t>
            </a:r>
            <a:r>
              <a:rPr lang="en-US" sz="2400" dirty="0">
                <a:latin typeface="Bahnschrift SemiCondensed" panose="020B0502040204020203" pitchFamily="34" charset="0"/>
              </a:rPr>
              <a:t>, peaking in certain seasons, and by </a:t>
            </a:r>
            <a:r>
              <a:rPr lang="en-US" sz="2400" b="1" dirty="0">
                <a:latin typeface="Bahnschrift SemiCondensed" panose="020B0502040204020203" pitchFamily="34" charset="0"/>
              </a:rPr>
              <a:t>month</a:t>
            </a:r>
            <a:r>
              <a:rPr lang="en-US" sz="2400" dirty="0">
                <a:latin typeface="Bahnschrift SemiCondensed" panose="020B0502040204020203" pitchFamily="34" charset="0"/>
              </a:rPr>
              <a:t>, often higher during festive or financial transitions.</a:t>
            </a:r>
          </a:p>
          <a:p>
            <a:endParaRPr lang="en-IN" sz="2400" dirty="0">
              <a:latin typeface="Bahnschrift SemiCondensed" panose="020B0502040204020203" pitchFamily="34" charset="0"/>
            </a:endParaRPr>
          </a:p>
        </p:txBody>
      </p:sp>
      <p:sp>
        <p:nvSpPr>
          <p:cNvPr id="2" name="TextBox 1">
            <a:extLst>
              <a:ext uri="{FF2B5EF4-FFF2-40B4-BE49-F238E27FC236}">
                <a16:creationId xmlns:a16="http://schemas.microsoft.com/office/drawing/2014/main" id="{D9FE15D5-36D7-2CC4-802D-4FDC1082EE4B}"/>
              </a:ext>
            </a:extLst>
          </p:cNvPr>
          <p:cNvSpPr txBox="1"/>
          <p:nvPr/>
        </p:nvSpPr>
        <p:spPr>
          <a:xfrm>
            <a:off x="3086100" y="238125"/>
            <a:ext cx="5895975" cy="461665"/>
          </a:xfrm>
          <a:prstGeom prst="rect">
            <a:avLst/>
          </a:prstGeom>
          <a:noFill/>
        </p:spPr>
        <p:txBody>
          <a:bodyPr wrap="square" rtlCol="0">
            <a:spAutoFit/>
          </a:bodyPr>
          <a:lstStyle/>
          <a:p>
            <a:pPr algn="ctr"/>
            <a:r>
              <a:rPr lang="en-IN" sz="2400" b="1" dirty="0">
                <a:solidFill>
                  <a:srgbClr val="0070C0"/>
                </a:solidFill>
                <a:highlight>
                  <a:srgbClr val="FFD581"/>
                </a:highlight>
                <a:latin typeface="Arial Black" panose="020B0A04020102020204" pitchFamily="34" charset="0"/>
              </a:rPr>
              <a:t>RESTAURANTS OPENINGS</a:t>
            </a:r>
          </a:p>
        </p:txBody>
      </p:sp>
    </p:spTree>
    <p:extLst>
      <p:ext uri="{BB962C8B-B14F-4D97-AF65-F5344CB8AC3E}">
        <p14:creationId xmlns:p14="http://schemas.microsoft.com/office/powerpoint/2010/main" val="29436517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0CB26-7BEF-D435-1A08-3BD54C81853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E780762-6AC0-FE3B-EB34-4F684FF2C6FC}"/>
              </a:ext>
            </a:extLst>
          </p:cNvPr>
          <p:cNvSpPr/>
          <p:nvPr/>
        </p:nvSpPr>
        <p:spPr>
          <a:xfrm>
            <a:off x="4889241" y="233265"/>
            <a:ext cx="4674637" cy="92333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pic>
        <p:nvPicPr>
          <p:cNvPr id="4" name="Picture Placeholder 3">
            <a:extLst>
              <a:ext uri="{FF2B5EF4-FFF2-40B4-BE49-F238E27FC236}">
                <a16:creationId xmlns:a16="http://schemas.microsoft.com/office/drawing/2014/main" id="{B637E787-EF59-8750-0A81-058E02267E4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5281" t="17666" r="30965" b="16261"/>
          <a:stretch/>
        </p:blipFill>
        <p:spPr>
          <a:xfrm>
            <a:off x="6096000" y="2227634"/>
            <a:ext cx="4487694" cy="3297677"/>
          </a:xfrm>
        </p:spPr>
      </p:pic>
      <p:sp>
        <p:nvSpPr>
          <p:cNvPr id="5" name="TextBox 4">
            <a:extLst>
              <a:ext uri="{FF2B5EF4-FFF2-40B4-BE49-F238E27FC236}">
                <a16:creationId xmlns:a16="http://schemas.microsoft.com/office/drawing/2014/main" id="{B03FEF81-2C76-52DC-9B90-D8E823E55AAC}"/>
              </a:ext>
            </a:extLst>
          </p:cNvPr>
          <p:cNvSpPr txBox="1"/>
          <p:nvPr/>
        </p:nvSpPr>
        <p:spPr>
          <a:xfrm>
            <a:off x="719847" y="4747098"/>
            <a:ext cx="3686783" cy="830997"/>
          </a:xfrm>
          <a:prstGeom prst="rect">
            <a:avLst/>
          </a:prstGeom>
          <a:noFill/>
        </p:spPr>
        <p:txBody>
          <a:bodyPr wrap="square" rtlCol="0">
            <a:spAutoFit/>
          </a:bodyPr>
          <a:lstStyle/>
          <a:p>
            <a:pPr algn="ctr"/>
            <a:r>
              <a:rPr lang="en-IN" sz="4800" b="1" dirty="0">
                <a:latin typeface="Bauhaus 93" panose="04030905020B02020C02" pitchFamily="82" charset="0"/>
              </a:rPr>
              <a:t>DASHBOARD</a:t>
            </a:r>
          </a:p>
        </p:txBody>
      </p:sp>
      <p:sp>
        <p:nvSpPr>
          <p:cNvPr id="2" name="TextBox 1">
            <a:extLst>
              <a:ext uri="{FF2B5EF4-FFF2-40B4-BE49-F238E27FC236}">
                <a16:creationId xmlns:a16="http://schemas.microsoft.com/office/drawing/2014/main" id="{C656859D-EB7D-692F-B8D4-067ED9A454FA}"/>
              </a:ext>
            </a:extLst>
          </p:cNvPr>
          <p:cNvSpPr txBox="1"/>
          <p:nvPr/>
        </p:nvSpPr>
        <p:spPr>
          <a:xfrm>
            <a:off x="3088433" y="233265"/>
            <a:ext cx="7781730" cy="923330"/>
          </a:xfrm>
          <a:prstGeom prst="rect">
            <a:avLst/>
          </a:prstGeom>
          <a:noFill/>
        </p:spPr>
        <p:txBody>
          <a:bodyPr wrap="square" rtlCol="0">
            <a:spAutoFit/>
          </a:bodyPr>
          <a:lstStyle/>
          <a:p>
            <a:pPr algn="ctr"/>
            <a:r>
              <a:rPr lang="en-IN" sz="5400" dirty="0">
                <a:solidFill>
                  <a:schemeClr val="accent6">
                    <a:lumMod val="75000"/>
                  </a:schemeClr>
                </a:solidFill>
                <a:highlight>
                  <a:srgbClr val="FEF2EC"/>
                </a:highlight>
                <a:latin typeface="Algerian" panose="04020705040A02060702" pitchFamily="82" charset="0"/>
              </a:rPr>
              <a:t>ANALYSIS</a:t>
            </a:r>
          </a:p>
        </p:txBody>
      </p:sp>
    </p:spTree>
    <p:extLst>
      <p:ext uri="{BB962C8B-B14F-4D97-AF65-F5344CB8AC3E}">
        <p14:creationId xmlns:p14="http://schemas.microsoft.com/office/powerpoint/2010/main" val="2998866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1B21E1A-201C-EF4B-7586-1EEF9F60A3A1}"/>
            </a:ext>
          </a:extLst>
        </p:cNvPr>
        <p:cNvGrpSpPr/>
        <p:nvPr/>
      </p:nvGrpSpPr>
      <p:grpSpPr>
        <a:xfrm>
          <a:off x="0" y="0"/>
          <a:ext cx="0" cy="0"/>
          <a:chOff x="0" y="0"/>
          <a:chExt cx="0" cy="0"/>
        </a:xfrm>
      </p:grpSpPr>
    </p:spTree>
    <p:extLst>
      <p:ext uri="{BB962C8B-B14F-4D97-AF65-F5344CB8AC3E}">
        <p14:creationId xmlns:p14="http://schemas.microsoft.com/office/powerpoint/2010/main" val="3947825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B968B-578F-21B1-487E-446968EFD86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FEE7268-67C3-387A-CD42-95310AF6871F}"/>
              </a:ext>
            </a:extLst>
          </p:cNvPr>
          <p:cNvPicPr>
            <a:picLocks noChangeAspect="1"/>
          </p:cNvPicPr>
          <p:nvPr/>
        </p:nvPicPr>
        <p:blipFill>
          <a:blip r:embed="rId2">
            <a:extLst>
              <a:ext uri="{28A0092B-C50C-407E-A947-70E740481C1C}">
                <a14:useLocalDpi xmlns:a14="http://schemas.microsoft.com/office/drawing/2010/main" val="0"/>
              </a:ext>
            </a:extLst>
          </a:blip>
          <a:srcRect l="18113" t="25532" r="29388" b="34043"/>
          <a:stretch/>
        </p:blipFill>
        <p:spPr>
          <a:xfrm>
            <a:off x="617064" y="423252"/>
            <a:ext cx="10624139" cy="5466945"/>
          </a:xfrm>
          <a:prstGeom prst="rect">
            <a:avLst/>
          </a:prstGeom>
        </p:spPr>
      </p:pic>
      <p:sp>
        <p:nvSpPr>
          <p:cNvPr id="5" name="TextBox 4">
            <a:extLst>
              <a:ext uri="{FF2B5EF4-FFF2-40B4-BE49-F238E27FC236}">
                <a16:creationId xmlns:a16="http://schemas.microsoft.com/office/drawing/2014/main" id="{D40CC054-B996-841A-442F-13C299607A52}"/>
              </a:ext>
            </a:extLst>
          </p:cNvPr>
          <p:cNvSpPr txBox="1"/>
          <p:nvPr/>
        </p:nvSpPr>
        <p:spPr>
          <a:xfrm>
            <a:off x="719847" y="4747098"/>
            <a:ext cx="3686783" cy="830997"/>
          </a:xfrm>
          <a:prstGeom prst="rect">
            <a:avLst/>
          </a:prstGeom>
          <a:noFill/>
        </p:spPr>
        <p:txBody>
          <a:bodyPr wrap="square" rtlCol="0">
            <a:spAutoFit/>
          </a:bodyPr>
          <a:lstStyle/>
          <a:p>
            <a:pPr algn="ctr"/>
            <a:r>
              <a:rPr lang="en-IN" sz="4800" b="1" dirty="0">
                <a:latin typeface="Bauhaus 93" panose="04030905020B02020C02" pitchFamily="82" charset="0"/>
              </a:rPr>
              <a:t>DASHBOARD</a:t>
            </a:r>
          </a:p>
        </p:txBody>
      </p:sp>
    </p:spTree>
    <p:extLst>
      <p:ext uri="{BB962C8B-B14F-4D97-AF65-F5344CB8AC3E}">
        <p14:creationId xmlns:p14="http://schemas.microsoft.com/office/powerpoint/2010/main" val="29951487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628BD-FDC7-9EEC-1EC4-B0B8504AFBB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6A9B34A-3EEE-8AA2-1758-6B4B1D26C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6326"/>
          </a:xfrm>
          <a:prstGeom prst="rect">
            <a:avLst/>
          </a:prstGeom>
        </p:spPr>
      </p:pic>
    </p:spTree>
    <p:extLst>
      <p:ext uri="{BB962C8B-B14F-4D97-AF65-F5344CB8AC3E}">
        <p14:creationId xmlns:p14="http://schemas.microsoft.com/office/powerpoint/2010/main" val="36965810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1D54B-1F57-9B92-A83D-1D722C0F9D5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4E748B8-6DA4-712F-2F42-FCE66D121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8483190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D2F58-7268-7498-FFA1-BD9414A7EBD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508F15B-89AF-3F62-9C88-E99C6BE6C704}"/>
              </a:ext>
            </a:extLst>
          </p:cNvPr>
          <p:cNvSpPr txBox="1"/>
          <p:nvPr/>
        </p:nvSpPr>
        <p:spPr>
          <a:xfrm>
            <a:off x="719847" y="4747098"/>
            <a:ext cx="3686783" cy="830997"/>
          </a:xfrm>
          <a:prstGeom prst="rect">
            <a:avLst/>
          </a:prstGeom>
          <a:noFill/>
        </p:spPr>
        <p:txBody>
          <a:bodyPr wrap="square" rtlCol="0">
            <a:spAutoFit/>
          </a:bodyPr>
          <a:lstStyle/>
          <a:p>
            <a:pPr algn="ctr"/>
            <a:r>
              <a:rPr lang="en-IN" sz="4800" b="1" dirty="0">
                <a:latin typeface="Bauhaus 93" panose="04030905020B02020C02" pitchFamily="82" charset="0"/>
              </a:rPr>
              <a:t>DASHBOARD</a:t>
            </a:r>
          </a:p>
        </p:txBody>
      </p:sp>
      <p:pic>
        <p:nvPicPr>
          <p:cNvPr id="9" name="Picture 8">
            <a:extLst>
              <a:ext uri="{FF2B5EF4-FFF2-40B4-BE49-F238E27FC236}">
                <a16:creationId xmlns:a16="http://schemas.microsoft.com/office/drawing/2014/main" id="{3A83A22C-6C44-AC66-5183-66C926129DD7}"/>
              </a:ext>
            </a:extLst>
          </p:cNvPr>
          <p:cNvPicPr>
            <a:picLocks noChangeAspect="1"/>
          </p:cNvPicPr>
          <p:nvPr/>
        </p:nvPicPr>
        <p:blipFill>
          <a:blip r:embed="rId2">
            <a:extLst>
              <a:ext uri="{28A0092B-C50C-407E-A947-70E740481C1C}">
                <a14:useLocalDpi xmlns:a14="http://schemas.microsoft.com/office/drawing/2010/main" val="0"/>
              </a:ext>
            </a:extLst>
          </a:blip>
          <a:srcRect l="15154" t="23674" r="33036" b="16735"/>
          <a:stretch/>
        </p:blipFill>
        <p:spPr>
          <a:xfrm>
            <a:off x="4898571" y="485192"/>
            <a:ext cx="6774025" cy="4382604"/>
          </a:xfrm>
          <a:prstGeom prst="rect">
            <a:avLst/>
          </a:prstGeom>
        </p:spPr>
      </p:pic>
    </p:spTree>
    <p:extLst>
      <p:ext uri="{BB962C8B-B14F-4D97-AF65-F5344CB8AC3E}">
        <p14:creationId xmlns:p14="http://schemas.microsoft.com/office/powerpoint/2010/main" val="1912995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72283-CF58-3378-B60E-34682839C76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D8A7636-C401-747D-7186-88A7061E594D}"/>
              </a:ext>
            </a:extLst>
          </p:cNvPr>
          <p:cNvPicPr>
            <a:picLocks noChangeAspect="1"/>
          </p:cNvPicPr>
          <p:nvPr/>
        </p:nvPicPr>
        <p:blipFill>
          <a:blip r:embed="rId2">
            <a:extLst>
              <a:ext uri="{28A0092B-C50C-407E-A947-70E740481C1C}">
                <a14:useLocalDpi xmlns:a14="http://schemas.microsoft.com/office/drawing/2010/main" val="0"/>
              </a:ext>
            </a:extLst>
          </a:blip>
          <a:srcRect l="12767" t="12624" r="12712" b="13333"/>
          <a:stretch/>
        </p:blipFill>
        <p:spPr>
          <a:xfrm>
            <a:off x="107004" y="55699"/>
            <a:ext cx="12031922" cy="6724479"/>
          </a:xfrm>
          <a:prstGeom prst="rect">
            <a:avLst/>
          </a:prstGeom>
        </p:spPr>
      </p:pic>
    </p:spTree>
    <p:extLst>
      <p:ext uri="{BB962C8B-B14F-4D97-AF65-F5344CB8AC3E}">
        <p14:creationId xmlns:p14="http://schemas.microsoft.com/office/powerpoint/2010/main" val="2000748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4DD2D-042B-00A4-3FA1-C0EC19DB2C6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03900D2-438F-C166-B6FD-7243C1F4D626}"/>
              </a:ext>
            </a:extLst>
          </p:cNvPr>
          <p:cNvPicPr>
            <a:picLocks noChangeAspect="1"/>
          </p:cNvPicPr>
          <p:nvPr/>
        </p:nvPicPr>
        <p:blipFill>
          <a:blip r:embed="rId2">
            <a:extLst>
              <a:ext uri="{28A0092B-C50C-407E-A947-70E740481C1C}">
                <a14:useLocalDpi xmlns:a14="http://schemas.microsoft.com/office/drawing/2010/main" val="0"/>
              </a:ext>
            </a:extLst>
          </a:blip>
          <a:srcRect l="13246" t="12340" r="13669" b="12908"/>
          <a:stretch/>
        </p:blipFill>
        <p:spPr>
          <a:xfrm>
            <a:off x="223935" y="185910"/>
            <a:ext cx="11497895" cy="6475254"/>
          </a:xfrm>
          <a:prstGeom prst="rect">
            <a:avLst/>
          </a:prstGeom>
        </p:spPr>
      </p:pic>
    </p:spTree>
    <p:extLst>
      <p:ext uri="{BB962C8B-B14F-4D97-AF65-F5344CB8AC3E}">
        <p14:creationId xmlns:p14="http://schemas.microsoft.com/office/powerpoint/2010/main" val="18286606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1A1DD7F-76E0-02BC-A93B-75B4DF92582E}"/>
              </a:ext>
            </a:extLst>
          </p:cNvPr>
          <p:cNvSpPr/>
          <p:nvPr/>
        </p:nvSpPr>
        <p:spPr>
          <a:xfrm>
            <a:off x="8751650" y="482493"/>
            <a:ext cx="350196" cy="40756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AC2024CF-5EAE-7D3D-A55C-1B92D121C419}"/>
              </a:ext>
            </a:extLst>
          </p:cNvPr>
          <p:cNvSpPr/>
          <p:nvPr/>
        </p:nvSpPr>
        <p:spPr>
          <a:xfrm>
            <a:off x="3586498" y="2267540"/>
            <a:ext cx="8307420" cy="1940668"/>
          </a:xfrm>
          <a:prstGeom prst="roundRect">
            <a:avLst/>
          </a:prstGeom>
          <a:gradFill>
            <a:gsLst>
              <a:gs pos="0">
                <a:srgbClr val="002060">
                  <a:alpha val="50000"/>
                </a:srgbClr>
              </a:gs>
              <a:gs pos="40000">
                <a:srgbClr val="002060"/>
              </a:gs>
            </a:gsLst>
            <a:lin ang="5400000" scaled="1"/>
          </a:gradFill>
          <a:ln w="3810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solidFill>
                  <a:schemeClr val="bg1"/>
                </a:solidFill>
              </a:rPr>
              <a:t>Restaurants with lower ratings should prioritize improving service quality and addressing customer feedback to enhance their reputation. Moreover, expanding delivery options, especially in high-demand areas, can significantly increase customer engagement and satisfaction.</a:t>
            </a:r>
          </a:p>
          <a:p>
            <a:pPr algn="ctr"/>
            <a:endParaRPr lang="en-IN" dirty="0"/>
          </a:p>
        </p:txBody>
      </p:sp>
      <p:sp>
        <p:nvSpPr>
          <p:cNvPr id="13" name="Rectangle: Rounded Corners 12">
            <a:extLst>
              <a:ext uri="{FF2B5EF4-FFF2-40B4-BE49-F238E27FC236}">
                <a16:creationId xmlns:a16="http://schemas.microsoft.com/office/drawing/2014/main" id="{7133F3C4-624D-45E6-947F-75845424F414}"/>
              </a:ext>
            </a:extLst>
          </p:cNvPr>
          <p:cNvSpPr/>
          <p:nvPr/>
        </p:nvSpPr>
        <p:spPr>
          <a:xfrm>
            <a:off x="350198" y="4340527"/>
            <a:ext cx="8891079" cy="1940668"/>
          </a:xfrm>
          <a:prstGeom prst="roundRect">
            <a:avLst/>
          </a:prstGeom>
          <a:gradFill>
            <a:gsLst>
              <a:gs pos="0">
                <a:srgbClr val="002060">
                  <a:alpha val="50000"/>
                </a:srgbClr>
              </a:gs>
              <a:gs pos="40000">
                <a:srgbClr val="002060"/>
              </a:gs>
            </a:gsLst>
            <a:lin ang="5400000" scaled="1"/>
          </a:gradFill>
          <a:ln w="3810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14" name="TextBox 13">
            <a:extLst>
              <a:ext uri="{FF2B5EF4-FFF2-40B4-BE49-F238E27FC236}">
                <a16:creationId xmlns:a16="http://schemas.microsoft.com/office/drawing/2014/main" id="{40C98A89-77A6-7E53-91ED-219EFB1A09DE}"/>
              </a:ext>
            </a:extLst>
          </p:cNvPr>
          <p:cNvSpPr txBox="1"/>
          <p:nvPr/>
        </p:nvSpPr>
        <p:spPr>
          <a:xfrm>
            <a:off x="544319" y="4472845"/>
            <a:ext cx="8296186" cy="1676031"/>
          </a:xfrm>
          <a:prstGeom prst="rect">
            <a:avLst/>
          </a:prstGeom>
          <a:noFill/>
        </p:spPr>
        <p:txBody>
          <a:bodyPr wrap="square" rtlCol="0">
            <a:spAutoFit/>
          </a:bodyPr>
          <a:lstStyle/>
          <a:p>
            <a:pPr algn="just"/>
            <a:r>
              <a:rPr lang="en-US" b="1" dirty="0">
                <a:solidFill>
                  <a:schemeClr val="bg1"/>
                </a:solidFill>
              </a:rPr>
              <a:t>Since the majority of restaurants fall into the low-cost range (₹0-200), there is a gap in premium offerings.</a:t>
            </a:r>
          </a:p>
          <a:p>
            <a:pPr algn="just"/>
            <a:r>
              <a:rPr lang="en-US" b="1" dirty="0">
                <a:solidFill>
                  <a:schemeClr val="bg1"/>
                </a:solidFill>
              </a:rPr>
              <a:t>Segment cities based on income demographics to identify areas that require premium restaurants. Recommend adding premium dining options to diversify the offerings</a:t>
            </a:r>
            <a:r>
              <a:rPr lang="en-US" dirty="0"/>
              <a:t>.</a:t>
            </a:r>
          </a:p>
          <a:p>
            <a:endParaRPr lang="en-IN" b="1" dirty="0">
              <a:solidFill>
                <a:schemeClr val="bg1"/>
              </a:solidFill>
            </a:endParaRPr>
          </a:p>
        </p:txBody>
      </p:sp>
      <p:sp>
        <p:nvSpPr>
          <p:cNvPr id="19" name="Oval 18">
            <a:extLst>
              <a:ext uri="{FF2B5EF4-FFF2-40B4-BE49-F238E27FC236}">
                <a16:creationId xmlns:a16="http://schemas.microsoft.com/office/drawing/2014/main" id="{1C286F14-E178-8F25-F5B3-4EBECB2227A4}"/>
              </a:ext>
            </a:extLst>
          </p:cNvPr>
          <p:cNvSpPr/>
          <p:nvPr/>
        </p:nvSpPr>
        <p:spPr>
          <a:xfrm>
            <a:off x="5612859" y="482493"/>
            <a:ext cx="350196" cy="40756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0A74947-AA5E-439F-01A9-6EC0F793E594}"/>
              </a:ext>
            </a:extLst>
          </p:cNvPr>
          <p:cNvSpPr txBox="1"/>
          <p:nvPr/>
        </p:nvSpPr>
        <p:spPr>
          <a:xfrm>
            <a:off x="4036979" y="301557"/>
            <a:ext cx="6196519" cy="769441"/>
          </a:xfrm>
          <a:prstGeom prst="rect">
            <a:avLst/>
          </a:prstGeom>
          <a:noFill/>
        </p:spPr>
        <p:txBody>
          <a:bodyPr wrap="square" rtlCol="0">
            <a:spAutoFit/>
          </a:bodyPr>
          <a:lstStyle/>
          <a:p>
            <a:pPr algn="ctr"/>
            <a:r>
              <a:rPr lang="en-IN" sz="4400" dirty="0">
                <a:solidFill>
                  <a:srgbClr val="7030A0"/>
                </a:solidFill>
                <a:latin typeface="Bauhaus 93" panose="04030905020B02020C02" pitchFamily="82" charset="0"/>
              </a:rPr>
              <a:t>RECOMMENDATIONS</a:t>
            </a:r>
          </a:p>
        </p:txBody>
      </p:sp>
      <p:sp>
        <p:nvSpPr>
          <p:cNvPr id="26" name="Frame 25">
            <a:extLst>
              <a:ext uri="{FF2B5EF4-FFF2-40B4-BE49-F238E27FC236}">
                <a16:creationId xmlns:a16="http://schemas.microsoft.com/office/drawing/2014/main" id="{93D0F56F-3E46-0326-2AC8-E400D1060DD8}"/>
              </a:ext>
            </a:extLst>
          </p:cNvPr>
          <p:cNvSpPr/>
          <p:nvPr/>
        </p:nvSpPr>
        <p:spPr>
          <a:xfrm>
            <a:off x="4270443" y="301557"/>
            <a:ext cx="5865778" cy="769441"/>
          </a:xfrm>
          <a:prstGeom prst="frame">
            <a:avLst/>
          </a:prstGeom>
        </p:spPr>
        <p:style>
          <a:lnRef idx="2">
            <a:schemeClr val="accent1">
              <a:shade val="15000"/>
            </a:schemeClr>
          </a:lnRef>
          <a:fillRef idx="1002">
            <a:schemeClr val="dk2"/>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8198773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t="-17000" b="-17000"/>
          </a:stretch>
        </a:blipFill>
        <a:effectLst/>
      </p:bgPr>
    </p:bg>
    <p:spTree>
      <p:nvGrpSpPr>
        <p:cNvPr id="1" name="">
          <a:extLst>
            <a:ext uri="{FF2B5EF4-FFF2-40B4-BE49-F238E27FC236}">
              <a16:creationId xmlns:a16="http://schemas.microsoft.com/office/drawing/2014/main" id="{156AD6A3-0265-00EF-DF72-1BF663C788AA}"/>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DF7CEE77-ADFE-AAC1-9334-2CB204EFAC1C}"/>
              </a:ext>
            </a:extLst>
          </p:cNvPr>
          <p:cNvPicPr>
            <a:picLocks noChangeAspect="1"/>
          </p:cNvPicPr>
          <p:nvPr/>
        </p:nvPicPr>
        <p:blipFill>
          <a:blip r:embed="rId3">
            <a:extLst>
              <a:ext uri="{28A0092B-C50C-407E-A947-70E740481C1C}">
                <a14:useLocalDpi xmlns:a14="http://schemas.microsoft.com/office/drawing/2010/main" val="0"/>
              </a:ext>
            </a:extLst>
          </a:blip>
          <a:srcRect l="21144" t="26809" r="67925" b="50000"/>
          <a:stretch/>
        </p:blipFill>
        <p:spPr>
          <a:xfrm>
            <a:off x="843063" y="2775834"/>
            <a:ext cx="1420238" cy="1590472"/>
          </a:xfrm>
          <a:prstGeom prst="rect">
            <a:avLst/>
          </a:prstGeom>
        </p:spPr>
      </p:pic>
      <p:pic>
        <p:nvPicPr>
          <p:cNvPr id="30" name="Picture 29">
            <a:extLst>
              <a:ext uri="{FF2B5EF4-FFF2-40B4-BE49-F238E27FC236}">
                <a16:creationId xmlns:a16="http://schemas.microsoft.com/office/drawing/2014/main" id="{CF2C085C-46C6-DC70-4A89-3DA2FBBA3644}"/>
              </a:ext>
            </a:extLst>
          </p:cNvPr>
          <p:cNvPicPr>
            <a:picLocks noChangeAspect="1"/>
          </p:cNvPicPr>
          <p:nvPr/>
        </p:nvPicPr>
        <p:blipFill>
          <a:blip r:embed="rId3">
            <a:extLst>
              <a:ext uri="{28A0092B-C50C-407E-A947-70E740481C1C}">
                <a14:useLocalDpi xmlns:a14="http://schemas.microsoft.com/office/drawing/2010/main" val="0"/>
              </a:ext>
            </a:extLst>
          </a:blip>
          <a:srcRect l="21144" t="26809" r="67925" b="50000"/>
          <a:stretch/>
        </p:blipFill>
        <p:spPr>
          <a:xfrm>
            <a:off x="9328826" y="2767125"/>
            <a:ext cx="1420238" cy="1590472"/>
          </a:xfrm>
          <a:prstGeom prst="rect">
            <a:avLst/>
          </a:prstGeom>
        </p:spPr>
      </p:pic>
      <p:pic>
        <p:nvPicPr>
          <p:cNvPr id="31" name="Picture 30">
            <a:extLst>
              <a:ext uri="{FF2B5EF4-FFF2-40B4-BE49-F238E27FC236}">
                <a16:creationId xmlns:a16="http://schemas.microsoft.com/office/drawing/2014/main" id="{FEB478B3-7FA3-CB89-4D2D-F3C46D9666A5}"/>
              </a:ext>
            </a:extLst>
          </p:cNvPr>
          <p:cNvPicPr>
            <a:picLocks noChangeAspect="1"/>
          </p:cNvPicPr>
          <p:nvPr/>
        </p:nvPicPr>
        <p:blipFill>
          <a:blip r:embed="rId3">
            <a:extLst>
              <a:ext uri="{28A0092B-C50C-407E-A947-70E740481C1C}">
                <a14:useLocalDpi xmlns:a14="http://schemas.microsoft.com/office/drawing/2010/main" val="0"/>
              </a:ext>
            </a:extLst>
          </a:blip>
          <a:srcRect l="21144" t="26809" r="67925" b="50000"/>
          <a:stretch/>
        </p:blipFill>
        <p:spPr>
          <a:xfrm>
            <a:off x="5274013" y="1980598"/>
            <a:ext cx="1420238" cy="1590472"/>
          </a:xfrm>
          <a:prstGeom prst="rect">
            <a:avLst/>
          </a:prstGeom>
        </p:spPr>
      </p:pic>
      <p:sp>
        <p:nvSpPr>
          <p:cNvPr id="32" name="TextBox 31">
            <a:extLst>
              <a:ext uri="{FF2B5EF4-FFF2-40B4-BE49-F238E27FC236}">
                <a16:creationId xmlns:a16="http://schemas.microsoft.com/office/drawing/2014/main" id="{06D460B5-5DA5-6B6E-364B-EC8D4DEC5408}"/>
              </a:ext>
            </a:extLst>
          </p:cNvPr>
          <p:cNvSpPr txBox="1"/>
          <p:nvPr/>
        </p:nvSpPr>
        <p:spPr>
          <a:xfrm>
            <a:off x="0" y="4378465"/>
            <a:ext cx="3806759" cy="707886"/>
          </a:xfrm>
          <a:prstGeom prst="rect">
            <a:avLst/>
          </a:prstGeom>
          <a:noFill/>
        </p:spPr>
        <p:txBody>
          <a:bodyPr wrap="square" rtlCol="0">
            <a:spAutoFit/>
          </a:bodyPr>
          <a:lstStyle/>
          <a:p>
            <a:r>
              <a:rPr lang="en-IN" sz="4000" b="1" dirty="0">
                <a:highlight>
                  <a:srgbClr val="00FFFF"/>
                </a:highlight>
                <a:latin typeface="Bauhaus 93" panose="04030905020B02020C02" pitchFamily="82" charset="0"/>
              </a:rPr>
              <a:t>SURABHI SAHOO</a:t>
            </a:r>
          </a:p>
        </p:txBody>
      </p:sp>
      <p:sp>
        <p:nvSpPr>
          <p:cNvPr id="33" name="TextBox 32">
            <a:extLst>
              <a:ext uri="{FF2B5EF4-FFF2-40B4-BE49-F238E27FC236}">
                <a16:creationId xmlns:a16="http://schemas.microsoft.com/office/drawing/2014/main" id="{46BF2708-27A9-E008-C8E9-AC0CD8A4C433}"/>
              </a:ext>
            </a:extLst>
          </p:cNvPr>
          <p:cNvSpPr txBox="1"/>
          <p:nvPr/>
        </p:nvSpPr>
        <p:spPr>
          <a:xfrm>
            <a:off x="3968885" y="3562361"/>
            <a:ext cx="4419602" cy="707886"/>
          </a:xfrm>
          <a:prstGeom prst="rect">
            <a:avLst/>
          </a:prstGeom>
          <a:noFill/>
        </p:spPr>
        <p:txBody>
          <a:bodyPr wrap="square" rtlCol="0">
            <a:spAutoFit/>
          </a:bodyPr>
          <a:lstStyle/>
          <a:p>
            <a:r>
              <a:rPr lang="en-IN" sz="4000" b="1" dirty="0">
                <a:highlight>
                  <a:srgbClr val="00FFFF"/>
                </a:highlight>
                <a:latin typeface="Bauhaus 93" panose="04030905020B02020C02" pitchFamily="82" charset="0"/>
              </a:rPr>
              <a:t>KOMAL DOOLANI</a:t>
            </a:r>
          </a:p>
        </p:txBody>
      </p:sp>
      <p:sp>
        <p:nvSpPr>
          <p:cNvPr id="34" name="TextBox 33">
            <a:extLst>
              <a:ext uri="{FF2B5EF4-FFF2-40B4-BE49-F238E27FC236}">
                <a16:creationId xmlns:a16="http://schemas.microsoft.com/office/drawing/2014/main" id="{118996F7-1493-E3FA-35D9-83E3531C136A}"/>
              </a:ext>
            </a:extLst>
          </p:cNvPr>
          <p:cNvSpPr txBox="1"/>
          <p:nvPr/>
        </p:nvSpPr>
        <p:spPr>
          <a:xfrm>
            <a:off x="7976681" y="4357597"/>
            <a:ext cx="4124528" cy="646331"/>
          </a:xfrm>
          <a:prstGeom prst="rect">
            <a:avLst/>
          </a:prstGeom>
          <a:noFill/>
        </p:spPr>
        <p:txBody>
          <a:bodyPr wrap="square" rtlCol="0">
            <a:spAutoFit/>
          </a:bodyPr>
          <a:lstStyle/>
          <a:p>
            <a:r>
              <a:rPr lang="en-IN" sz="3600" dirty="0">
                <a:highlight>
                  <a:srgbClr val="00FFFF"/>
                </a:highlight>
                <a:latin typeface="Bauhaus 93" panose="04030905020B02020C02" pitchFamily="82" charset="0"/>
              </a:rPr>
              <a:t>ARCHANA KUMARI</a:t>
            </a:r>
          </a:p>
        </p:txBody>
      </p:sp>
      <p:sp>
        <p:nvSpPr>
          <p:cNvPr id="35" name="Rectangle 34">
            <a:extLst>
              <a:ext uri="{FF2B5EF4-FFF2-40B4-BE49-F238E27FC236}">
                <a16:creationId xmlns:a16="http://schemas.microsoft.com/office/drawing/2014/main" id="{CA5749C2-C188-4097-F6AC-76CD6441BFF1}"/>
              </a:ext>
            </a:extLst>
          </p:cNvPr>
          <p:cNvSpPr/>
          <p:nvPr/>
        </p:nvSpPr>
        <p:spPr>
          <a:xfrm>
            <a:off x="2782110" y="502664"/>
            <a:ext cx="6079787" cy="7078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TextBox 35">
            <a:extLst>
              <a:ext uri="{FF2B5EF4-FFF2-40B4-BE49-F238E27FC236}">
                <a16:creationId xmlns:a16="http://schemas.microsoft.com/office/drawing/2014/main" id="{88AB3DEB-04E4-62CA-C909-5B56091346A8}"/>
              </a:ext>
            </a:extLst>
          </p:cNvPr>
          <p:cNvSpPr txBox="1"/>
          <p:nvPr/>
        </p:nvSpPr>
        <p:spPr>
          <a:xfrm>
            <a:off x="3482502" y="573932"/>
            <a:ext cx="4679004" cy="584775"/>
          </a:xfrm>
          <a:prstGeom prst="rect">
            <a:avLst/>
          </a:prstGeom>
          <a:noFill/>
        </p:spPr>
        <p:txBody>
          <a:bodyPr wrap="square" rtlCol="0">
            <a:spAutoFit/>
          </a:bodyPr>
          <a:lstStyle/>
          <a:p>
            <a:pPr algn="ctr"/>
            <a:r>
              <a:rPr lang="en-IN" sz="3200" b="1" dirty="0">
                <a:latin typeface="Nunito BOLD" panose="00000800000000000000" pitchFamily="2" charset="0"/>
              </a:rPr>
              <a:t>TEAM MEMBERS</a:t>
            </a:r>
          </a:p>
        </p:txBody>
      </p:sp>
    </p:spTree>
    <p:extLst>
      <p:ext uri="{BB962C8B-B14F-4D97-AF65-F5344CB8AC3E}">
        <p14:creationId xmlns:p14="http://schemas.microsoft.com/office/powerpoint/2010/main" val="11813027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5E210-CA64-D9DE-767F-49B31627FCFE}"/>
            </a:ext>
          </a:extLst>
        </p:cNvPr>
        <p:cNvGrpSpPr/>
        <p:nvPr/>
      </p:nvGrpSpPr>
      <p:grpSpPr>
        <a:xfrm>
          <a:off x="0" y="0"/>
          <a:ext cx="0" cy="0"/>
          <a:chOff x="0" y="0"/>
          <a:chExt cx="0" cy="0"/>
        </a:xfrm>
      </p:grpSpPr>
      <p:sp>
        <p:nvSpPr>
          <p:cNvPr id="21" name="Oval 20">
            <a:extLst>
              <a:ext uri="{FF2B5EF4-FFF2-40B4-BE49-F238E27FC236}">
                <a16:creationId xmlns:a16="http://schemas.microsoft.com/office/drawing/2014/main" id="{D9D59477-CD2F-5442-BF7C-4D34997E177E}"/>
              </a:ext>
            </a:extLst>
          </p:cNvPr>
          <p:cNvSpPr/>
          <p:nvPr/>
        </p:nvSpPr>
        <p:spPr>
          <a:xfrm>
            <a:off x="8751650" y="482493"/>
            <a:ext cx="350196" cy="40756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0A2E287A-1E83-D092-6CB9-A6EE3BA7C003}"/>
              </a:ext>
            </a:extLst>
          </p:cNvPr>
          <p:cNvSpPr/>
          <p:nvPr/>
        </p:nvSpPr>
        <p:spPr>
          <a:xfrm>
            <a:off x="3586498" y="2267540"/>
            <a:ext cx="8307420" cy="1940668"/>
          </a:xfrm>
          <a:prstGeom prst="roundRect">
            <a:avLst/>
          </a:prstGeom>
          <a:gradFill>
            <a:gsLst>
              <a:gs pos="0">
                <a:srgbClr val="002060">
                  <a:alpha val="50000"/>
                </a:srgbClr>
              </a:gs>
              <a:gs pos="40000">
                <a:srgbClr val="002060"/>
              </a:gs>
            </a:gsLst>
            <a:lin ang="5400000" scaled="1"/>
          </a:gradFill>
          <a:ln w="3810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dirty="0"/>
          </a:p>
        </p:txBody>
      </p:sp>
      <p:grpSp>
        <p:nvGrpSpPr>
          <p:cNvPr id="6" name="Group 5">
            <a:extLst>
              <a:ext uri="{FF2B5EF4-FFF2-40B4-BE49-F238E27FC236}">
                <a16:creationId xmlns:a16="http://schemas.microsoft.com/office/drawing/2014/main" id="{425CABD8-369D-8D7C-C9F3-D641E8E93C34}"/>
              </a:ext>
            </a:extLst>
          </p:cNvPr>
          <p:cNvGrpSpPr/>
          <p:nvPr/>
        </p:nvGrpSpPr>
        <p:grpSpPr>
          <a:xfrm>
            <a:off x="350198" y="4340527"/>
            <a:ext cx="8891079" cy="1940668"/>
            <a:chOff x="350198" y="4340527"/>
            <a:chExt cx="8891079" cy="1940668"/>
          </a:xfrm>
        </p:grpSpPr>
        <p:sp>
          <p:nvSpPr>
            <p:cNvPr id="13" name="Rectangle: Rounded Corners 12">
              <a:extLst>
                <a:ext uri="{FF2B5EF4-FFF2-40B4-BE49-F238E27FC236}">
                  <a16:creationId xmlns:a16="http://schemas.microsoft.com/office/drawing/2014/main" id="{BF7E0FA9-1151-2F71-00B9-FFB891777F9D}"/>
                </a:ext>
              </a:extLst>
            </p:cNvPr>
            <p:cNvSpPr/>
            <p:nvPr/>
          </p:nvSpPr>
          <p:spPr>
            <a:xfrm>
              <a:off x="350198" y="4340527"/>
              <a:ext cx="8891079" cy="1940668"/>
            </a:xfrm>
            <a:prstGeom prst="roundRect">
              <a:avLst/>
            </a:prstGeom>
            <a:gradFill>
              <a:gsLst>
                <a:gs pos="0">
                  <a:srgbClr val="002060">
                    <a:alpha val="50000"/>
                  </a:srgbClr>
                </a:gs>
                <a:gs pos="40000">
                  <a:srgbClr val="002060"/>
                </a:gs>
              </a:gsLst>
              <a:lin ang="5400000" scaled="1"/>
            </a:gradFill>
            <a:ln w="3810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14" name="TextBox 13">
              <a:extLst>
                <a:ext uri="{FF2B5EF4-FFF2-40B4-BE49-F238E27FC236}">
                  <a16:creationId xmlns:a16="http://schemas.microsoft.com/office/drawing/2014/main" id="{4626E965-7287-0C68-8236-3A5E7BBF6502}"/>
                </a:ext>
              </a:extLst>
            </p:cNvPr>
            <p:cNvSpPr txBox="1"/>
            <p:nvPr/>
          </p:nvSpPr>
          <p:spPr>
            <a:xfrm>
              <a:off x="544319" y="4472845"/>
              <a:ext cx="8296186" cy="1200329"/>
            </a:xfrm>
            <a:prstGeom prst="rect">
              <a:avLst/>
            </a:prstGeom>
            <a:noFill/>
          </p:spPr>
          <p:txBody>
            <a:bodyPr wrap="square" rtlCol="0">
              <a:spAutoFit/>
            </a:bodyPr>
            <a:lstStyle/>
            <a:p>
              <a:r>
                <a:rPr lang="en-US" sz="2400" b="1" dirty="0">
                  <a:solidFill>
                    <a:schemeClr val="bg1"/>
                  </a:solidFill>
                  <a:latin typeface="Bahnschrift" panose="020B0502040204020203" pitchFamily="34" charset="0"/>
                </a:rPr>
                <a:t>Table Booking: Increase adoption of table booking services to attract customers seeking hassle-free dining experiences.</a:t>
              </a:r>
              <a:endParaRPr lang="en-IN" sz="2400" b="1" dirty="0">
                <a:solidFill>
                  <a:schemeClr val="bg1"/>
                </a:solidFill>
                <a:latin typeface="Bahnschrift" panose="020B0502040204020203" pitchFamily="34" charset="0"/>
              </a:endParaRPr>
            </a:p>
          </p:txBody>
        </p:sp>
      </p:grpSp>
      <p:sp>
        <p:nvSpPr>
          <p:cNvPr id="19" name="Oval 18">
            <a:extLst>
              <a:ext uri="{FF2B5EF4-FFF2-40B4-BE49-F238E27FC236}">
                <a16:creationId xmlns:a16="http://schemas.microsoft.com/office/drawing/2014/main" id="{224C6248-21FE-F633-741E-AA75182CBFBB}"/>
              </a:ext>
            </a:extLst>
          </p:cNvPr>
          <p:cNvSpPr/>
          <p:nvPr/>
        </p:nvSpPr>
        <p:spPr>
          <a:xfrm>
            <a:off x="5612859" y="482493"/>
            <a:ext cx="350196" cy="40756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A1D36EED-3750-B2DC-3A73-07F401A18371}"/>
              </a:ext>
            </a:extLst>
          </p:cNvPr>
          <p:cNvSpPr txBox="1"/>
          <p:nvPr/>
        </p:nvSpPr>
        <p:spPr>
          <a:xfrm>
            <a:off x="4036979" y="301557"/>
            <a:ext cx="6196519" cy="769441"/>
          </a:xfrm>
          <a:prstGeom prst="rect">
            <a:avLst/>
          </a:prstGeom>
          <a:noFill/>
        </p:spPr>
        <p:txBody>
          <a:bodyPr wrap="square" rtlCol="0">
            <a:spAutoFit/>
          </a:bodyPr>
          <a:lstStyle/>
          <a:p>
            <a:pPr algn="ctr"/>
            <a:r>
              <a:rPr lang="en-IN" sz="4400" dirty="0">
                <a:solidFill>
                  <a:srgbClr val="7030A0"/>
                </a:solidFill>
                <a:latin typeface="Bauhaus 93" panose="04030905020B02020C02" pitchFamily="82" charset="0"/>
              </a:rPr>
              <a:t>RECOMMENDATIONS</a:t>
            </a:r>
          </a:p>
        </p:txBody>
      </p:sp>
      <p:sp>
        <p:nvSpPr>
          <p:cNvPr id="26" name="Frame 25">
            <a:extLst>
              <a:ext uri="{FF2B5EF4-FFF2-40B4-BE49-F238E27FC236}">
                <a16:creationId xmlns:a16="http://schemas.microsoft.com/office/drawing/2014/main" id="{1932B989-0C9E-6B9A-BF09-CB47546B2E19}"/>
              </a:ext>
            </a:extLst>
          </p:cNvPr>
          <p:cNvSpPr/>
          <p:nvPr/>
        </p:nvSpPr>
        <p:spPr>
          <a:xfrm>
            <a:off x="4270443" y="301557"/>
            <a:ext cx="5865778" cy="769441"/>
          </a:xfrm>
          <a:prstGeom prst="frame">
            <a:avLst/>
          </a:prstGeom>
        </p:spPr>
        <p:style>
          <a:lnRef idx="2">
            <a:schemeClr val="accent1">
              <a:shade val="15000"/>
            </a:schemeClr>
          </a:lnRef>
          <a:fillRef idx="1002">
            <a:schemeClr val="dk2"/>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TextBox 3">
            <a:extLst>
              <a:ext uri="{FF2B5EF4-FFF2-40B4-BE49-F238E27FC236}">
                <a16:creationId xmlns:a16="http://schemas.microsoft.com/office/drawing/2014/main" id="{B9ADF4C7-7275-2703-392C-26CD3288498D}"/>
              </a:ext>
            </a:extLst>
          </p:cNvPr>
          <p:cNvSpPr txBox="1"/>
          <p:nvPr/>
        </p:nvSpPr>
        <p:spPr>
          <a:xfrm>
            <a:off x="3916680" y="2545080"/>
            <a:ext cx="7696200" cy="1200329"/>
          </a:xfrm>
          <a:prstGeom prst="rect">
            <a:avLst/>
          </a:prstGeom>
          <a:noFill/>
        </p:spPr>
        <p:txBody>
          <a:bodyPr wrap="square" rtlCol="0">
            <a:spAutoFit/>
          </a:bodyPr>
          <a:lstStyle/>
          <a:p>
            <a:r>
              <a:rPr lang="en-US" sz="2400" b="1" dirty="0">
                <a:solidFill>
                  <a:schemeClr val="bg1"/>
                </a:solidFill>
                <a:latin typeface="Bahnschrift" panose="020B0502040204020203" pitchFamily="34" charset="0"/>
              </a:rPr>
              <a:t>Online Delivery: Expand online delivery options, as only 26% of restaurants currently offer it. Target areas with high demand for convenience.</a:t>
            </a:r>
            <a:endParaRPr lang="en-IN" sz="2400" b="1"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7279099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a:extLst>
            <a:ext uri="{FF2B5EF4-FFF2-40B4-BE49-F238E27FC236}">
              <a16:creationId xmlns:a16="http://schemas.microsoft.com/office/drawing/2014/main" id="{BD03DF25-C1C3-A2B2-1184-C27DA5F21B95}"/>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40CC86A-D9FF-0690-6858-0539BCA44A5F}"/>
              </a:ext>
            </a:extLst>
          </p:cNvPr>
          <p:cNvSpPr/>
          <p:nvPr/>
        </p:nvSpPr>
        <p:spPr>
          <a:xfrm>
            <a:off x="1795779" y="1497083"/>
            <a:ext cx="9795753" cy="4633129"/>
          </a:xfrm>
          <a:prstGeom prst="roundRect">
            <a:avLst/>
          </a:prstGeom>
          <a:solidFill>
            <a:srgbClr val="00B0F0">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u="sng" dirty="0">
                <a:solidFill>
                  <a:schemeClr val="tx1"/>
                </a:solidFill>
                <a:latin typeface="Nunito BOLD" panose="00000800000000000000" pitchFamily="2" charset="0"/>
                <a:ea typeface="Open Sans" panose="020B0606030504020204" pitchFamily="34" charset="0"/>
                <a:cs typeface="Open Sans" panose="020B0606030504020204" pitchFamily="34" charset="0"/>
              </a:rPr>
              <a:t>Yearly Trends</a:t>
            </a:r>
            <a:r>
              <a:rPr lang="en-US" sz="1600" b="1" dirty="0">
                <a:solidFill>
                  <a:schemeClr val="tx1"/>
                </a:solidFill>
                <a:latin typeface="Nunito BOLD" panose="00000800000000000000" pitchFamily="2" charset="0"/>
                <a:ea typeface="Open Sans" panose="020B0606030504020204" pitchFamily="34" charset="0"/>
                <a:cs typeface="Open Sans" panose="020B0606030504020204" pitchFamily="34" charset="0"/>
              </a:rPr>
              <a:t>: The dashboards highlight consistent growth in restaurant counts over the years, emphasizing the need to focus on high-performing years and replicate success strategies.</a:t>
            </a:r>
          </a:p>
          <a:p>
            <a:endParaRPr lang="en-US" sz="1600" b="1" dirty="0">
              <a:solidFill>
                <a:schemeClr val="tx1"/>
              </a:solidFill>
              <a:latin typeface="Nunito BOLD" panose="00000800000000000000" pitchFamily="2" charset="0"/>
              <a:ea typeface="Open Sans" panose="020B0606030504020204" pitchFamily="34" charset="0"/>
              <a:cs typeface="Open Sans" panose="020B0606030504020204" pitchFamily="34" charset="0"/>
            </a:endParaRPr>
          </a:p>
          <a:p>
            <a:r>
              <a:rPr lang="en-US" sz="1600" b="1" u="sng" dirty="0">
                <a:solidFill>
                  <a:schemeClr val="tx1"/>
                </a:solidFill>
                <a:latin typeface="Nunito BOLD" panose="00000800000000000000" pitchFamily="2" charset="0"/>
                <a:ea typeface="Open Sans" panose="020B0606030504020204" pitchFamily="34" charset="0"/>
                <a:cs typeface="Open Sans" panose="020B0606030504020204" pitchFamily="34" charset="0"/>
              </a:rPr>
              <a:t>Cuisines Popularity</a:t>
            </a:r>
            <a:r>
              <a:rPr lang="en-US" sz="1600" b="1" dirty="0">
                <a:solidFill>
                  <a:schemeClr val="tx1"/>
                </a:solidFill>
                <a:latin typeface="Nunito BOLD" panose="00000800000000000000" pitchFamily="2" charset="0"/>
                <a:ea typeface="Open Sans" panose="020B0606030504020204" pitchFamily="34" charset="0"/>
                <a:cs typeface="Open Sans" panose="020B0606030504020204" pitchFamily="34" charset="0"/>
              </a:rPr>
              <a:t>: North Indian cuisine dominates, suggesting a focus on diversifying underrepresented cuisines to attract broader customer segments.</a:t>
            </a:r>
          </a:p>
          <a:p>
            <a:endParaRPr lang="en-US" sz="1600" b="1" dirty="0">
              <a:solidFill>
                <a:schemeClr val="tx1"/>
              </a:solidFill>
              <a:latin typeface="Nunito BOLD" panose="00000800000000000000" pitchFamily="2" charset="0"/>
              <a:ea typeface="Open Sans" panose="020B0606030504020204" pitchFamily="34" charset="0"/>
              <a:cs typeface="Open Sans" panose="020B0606030504020204" pitchFamily="34" charset="0"/>
            </a:endParaRPr>
          </a:p>
          <a:p>
            <a:r>
              <a:rPr lang="en-US" sz="1600" b="1" u="sng" dirty="0">
                <a:solidFill>
                  <a:schemeClr val="tx1"/>
                </a:solidFill>
                <a:latin typeface="Nunito BOLD" panose="00000800000000000000" pitchFamily="2" charset="0"/>
                <a:ea typeface="Open Sans" panose="020B0606030504020204" pitchFamily="34" charset="0"/>
                <a:cs typeface="Open Sans" panose="020B0606030504020204" pitchFamily="34" charset="0"/>
              </a:rPr>
              <a:t>Cost Analysis</a:t>
            </a:r>
            <a:r>
              <a:rPr lang="en-US" sz="1600" b="1" dirty="0">
                <a:solidFill>
                  <a:schemeClr val="tx1"/>
                </a:solidFill>
                <a:latin typeface="Nunito BOLD" panose="00000800000000000000" pitchFamily="2" charset="0"/>
                <a:ea typeface="Open Sans" panose="020B0606030504020204" pitchFamily="34" charset="0"/>
                <a:cs typeface="Open Sans" panose="020B0606030504020204" pitchFamily="34" charset="0"/>
              </a:rPr>
              <a:t>: Majority of restaurants fall in the mid-price range (201-400 Rs), indicating a potential market for premium or budget dining experiences.</a:t>
            </a:r>
          </a:p>
          <a:p>
            <a:endParaRPr lang="en-US" sz="1600" b="1" dirty="0">
              <a:solidFill>
                <a:schemeClr val="tx1"/>
              </a:solidFill>
              <a:latin typeface="Nunito BOLD" panose="00000800000000000000" pitchFamily="2" charset="0"/>
              <a:ea typeface="Open Sans" panose="020B0606030504020204" pitchFamily="34" charset="0"/>
              <a:cs typeface="Open Sans" panose="020B0606030504020204" pitchFamily="34" charset="0"/>
            </a:endParaRPr>
          </a:p>
          <a:p>
            <a:r>
              <a:rPr lang="en-US" sz="1600" b="1" u="sng" dirty="0">
                <a:solidFill>
                  <a:schemeClr val="tx1"/>
                </a:solidFill>
                <a:latin typeface="Nunito BOLD" panose="00000800000000000000" pitchFamily="2" charset="0"/>
                <a:ea typeface="Open Sans" panose="020B0606030504020204" pitchFamily="34" charset="0"/>
                <a:cs typeface="Open Sans" panose="020B0606030504020204" pitchFamily="34" charset="0"/>
              </a:rPr>
              <a:t>Online Delivery &amp; Table Booking</a:t>
            </a:r>
            <a:r>
              <a:rPr lang="en-US" sz="1600" b="1" dirty="0">
                <a:solidFill>
                  <a:schemeClr val="tx1"/>
                </a:solidFill>
                <a:latin typeface="Nunito BOLD" panose="00000800000000000000" pitchFamily="2" charset="0"/>
                <a:ea typeface="Open Sans" panose="020B0606030504020204" pitchFamily="34" charset="0"/>
                <a:cs typeface="Open Sans" panose="020B0606030504020204" pitchFamily="34" charset="0"/>
              </a:rPr>
              <a:t>: Low adoption of online delivery (26%) and table booking (12%) signifies untapped potential in leveraging technology to improve accessibility.</a:t>
            </a:r>
          </a:p>
          <a:p>
            <a:endParaRPr lang="en-US" sz="1600" b="1" dirty="0">
              <a:solidFill>
                <a:schemeClr val="tx1"/>
              </a:solidFill>
              <a:latin typeface="Nunito BOLD" panose="00000800000000000000" pitchFamily="2" charset="0"/>
              <a:ea typeface="Open Sans" panose="020B0606030504020204" pitchFamily="34" charset="0"/>
              <a:cs typeface="Open Sans" panose="020B0606030504020204" pitchFamily="34" charset="0"/>
            </a:endParaRPr>
          </a:p>
          <a:p>
            <a:r>
              <a:rPr lang="en-US" sz="1600" b="1" u="sng" dirty="0">
                <a:solidFill>
                  <a:schemeClr val="tx1"/>
                </a:solidFill>
                <a:latin typeface="Nunito BOLD" panose="00000800000000000000" pitchFamily="2" charset="0"/>
                <a:ea typeface="Open Sans" panose="020B0606030504020204" pitchFamily="34" charset="0"/>
                <a:cs typeface="Open Sans" panose="020B0606030504020204" pitchFamily="34" charset="0"/>
              </a:rPr>
              <a:t>City Performance</a:t>
            </a:r>
            <a:r>
              <a:rPr lang="en-US" sz="1600" b="1" dirty="0">
                <a:solidFill>
                  <a:schemeClr val="tx1"/>
                </a:solidFill>
                <a:latin typeface="Nunito BOLD" panose="00000800000000000000" pitchFamily="2" charset="0"/>
                <a:ea typeface="Open Sans" panose="020B0606030504020204" pitchFamily="34" charset="0"/>
                <a:cs typeface="Open Sans" panose="020B0606030504020204" pitchFamily="34" charset="0"/>
              </a:rPr>
              <a:t>: Major cities like New Delhi and Gurgaon outperform others, highlighting opportunities for growth in smaller cities or regions with fewer restaurant counts.</a:t>
            </a:r>
          </a:p>
          <a:p>
            <a:endParaRPr lang="en-US" sz="1600" b="1" dirty="0">
              <a:solidFill>
                <a:schemeClr val="tx1"/>
              </a:solidFill>
              <a:latin typeface="Nunito BOLD" panose="00000800000000000000" pitchFamily="2" charset="0"/>
              <a:ea typeface="Open Sans" panose="020B0606030504020204" pitchFamily="34" charset="0"/>
              <a:cs typeface="Open Sans" panose="020B0606030504020204" pitchFamily="34" charset="0"/>
            </a:endParaRPr>
          </a:p>
          <a:p>
            <a:r>
              <a:rPr lang="en-US" sz="1600" b="1" u="sng" dirty="0">
                <a:solidFill>
                  <a:schemeClr val="tx1"/>
                </a:solidFill>
                <a:latin typeface="Nunito BOLD" panose="00000800000000000000" pitchFamily="2" charset="0"/>
                <a:ea typeface="Open Sans" panose="020B0606030504020204" pitchFamily="34" charset="0"/>
                <a:cs typeface="Open Sans" panose="020B0606030504020204" pitchFamily="34" charset="0"/>
              </a:rPr>
              <a:t>Ratings Insights</a:t>
            </a:r>
            <a:r>
              <a:rPr lang="en-US" sz="1600" b="1" dirty="0">
                <a:solidFill>
                  <a:schemeClr val="tx1"/>
                </a:solidFill>
                <a:latin typeface="Nunito BOLD" panose="00000800000000000000" pitchFamily="2" charset="0"/>
                <a:ea typeface="Open Sans" panose="020B0606030504020204" pitchFamily="34" charset="0"/>
                <a:cs typeface="Open Sans" panose="020B0606030504020204" pitchFamily="34" charset="0"/>
              </a:rPr>
              <a:t>: Average ratings skew low, suggesting a focus on improving customer experiences and food quality to enhance brand perception.</a:t>
            </a:r>
            <a:endParaRPr lang="en-IN" sz="1600" b="1" dirty="0">
              <a:solidFill>
                <a:schemeClr val="tx1"/>
              </a:solidFill>
              <a:latin typeface="Nunito BOLD" panose="00000800000000000000" pitchFamily="2" charset="0"/>
              <a:ea typeface="Open Sans" panose="020B0606030504020204" pitchFamily="34" charset="0"/>
              <a:cs typeface="Open Sans" panose="020B0606030504020204" pitchFamily="34" charset="0"/>
            </a:endParaRPr>
          </a:p>
          <a:p>
            <a:pPr algn="ctr"/>
            <a:endParaRPr lang="en-IN" sz="1600" dirty="0">
              <a:solidFill>
                <a:schemeClr val="tx1"/>
              </a:solidFill>
              <a:latin typeface="Nunito BOLD" panose="00000800000000000000" pitchFamily="2" charset="0"/>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32E92AD7-75D8-1107-B60C-7F11A65EA85A}"/>
              </a:ext>
            </a:extLst>
          </p:cNvPr>
          <p:cNvSpPr txBox="1"/>
          <p:nvPr/>
        </p:nvSpPr>
        <p:spPr>
          <a:xfrm>
            <a:off x="3939702" y="324403"/>
            <a:ext cx="6196519" cy="769441"/>
          </a:xfrm>
          <a:prstGeom prst="rect">
            <a:avLst/>
          </a:prstGeom>
          <a:noFill/>
        </p:spPr>
        <p:txBody>
          <a:bodyPr wrap="square" rtlCol="0">
            <a:spAutoFit/>
          </a:bodyPr>
          <a:lstStyle/>
          <a:p>
            <a:pPr algn="ctr"/>
            <a:r>
              <a:rPr lang="en-IN" sz="4400" dirty="0">
                <a:solidFill>
                  <a:schemeClr val="accent6">
                    <a:lumMod val="50000"/>
                  </a:schemeClr>
                </a:solidFill>
                <a:latin typeface="Bauhaus 93" panose="04030905020B02020C02" pitchFamily="82" charset="0"/>
              </a:rPr>
              <a:t>CONCLUSION</a:t>
            </a:r>
          </a:p>
        </p:txBody>
      </p:sp>
      <p:sp>
        <p:nvSpPr>
          <p:cNvPr id="26" name="Frame 25">
            <a:extLst>
              <a:ext uri="{FF2B5EF4-FFF2-40B4-BE49-F238E27FC236}">
                <a16:creationId xmlns:a16="http://schemas.microsoft.com/office/drawing/2014/main" id="{52851957-0EC9-4CD7-748D-C0AAB0135452}"/>
              </a:ext>
            </a:extLst>
          </p:cNvPr>
          <p:cNvSpPr/>
          <p:nvPr/>
        </p:nvSpPr>
        <p:spPr>
          <a:xfrm>
            <a:off x="4270443" y="301557"/>
            <a:ext cx="5865778" cy="769441"/>
          </a:xfrm>
          <a:prstGeom prst="frame">
            <a:avLst/>
          </a:prstGeom>
          <a:ln>
            <a:solidFill>
              <a:srgbClr val="FFB92D"/>
            </a:solidFill>
          </a:ln>
        </p:spPr>
        <p:style>
          <a:lnRef idx="2">
            <a:schemeClr val="accent1">
              <a:shade val="15000"/>
            </a:schemeClr>
          </a:lnRef>
          <a:fillRef idx="1002">
            <a:schemeClr val="dk2"/>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Speech Bubble: Rectangle 3">
            <a:extLst>
              <a:ext uri="{FF2B5EF4-FFF2-40B4-BE49-F238E27FC236}">
                <a16:creationId xmlns:a16="http://schemas.microsoft.com/office/drawing/2014/main" id="{A230B9C6-220D-108E-2870-BE6A6A08C2EC}"/>
              </a:ext>
            </a:extLst>
          </p:cNvPr>
          <p:cNvSpPr/>
          <p:nvPr/>
        </p:nvSpPr>
        <p:spPr>
          <a:xfrm>
            <a:off x="1725203" y="1442778"/>
            <a:ext cx="9936903" cy="4741737"/>
          </a:xfrm>
          <a:prstGeom prst="wedgeRectCallout">
            <a:avLst/>
          </a:prstGeom>
          <a:solidFill>
            <a:schemeClr val="bg1">
              <a:lumMod val="95000"/>
              <a:alpha val="0"/>
            </a:schemeClr>
          </a:solidFill>
          <a:ln w="60325">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8148805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text with pink leaves&#10;&#10;Description automatically generated">
            <a:extLst>
              <a:ext uri="{FF2B5EF4-FFF2-40B4-BE49-F238E27FC236}">
                <a16:creationId xmlns:a16="http://schemas.microsoft.com/office/drawing/2014/main" id="{BF22D6D6-CB4F-0249-14FC-1EB07438BBE0}"/>
              </a:ext>
            </a:extLst>
          </p:cNvPr>
          <p:cNvPicPr>
            <a:picLocks noChangeAspect="1"/>
          </p:cNvPicPr>
          <p:nvPr/>
        </p:nvPicPr>
        <p:blipFill>
          <a:blip r:embed="rId2"/>
          <a:stretch>
            <a:fillRect/>
          </a:stretch>
        </p:blipFill>
        <p:spPr>
          <a:xfrm>
            <a:off x="3382297" y="1211826"/>
            <a:ext cx="5427406" cy="4434348"/>
          </a:xfrm>
          <a:prstGeom prst="rect">
            <a:avLst/>
          </a:prstGeom>
        </p:spPr>
      </p:pic>
    </p:spTree>
    <p:extLst>
      <p:ext uri="{BB962C8B-B14F-4D97-AF65-F5344CB8AC3E}">
        <p14:creationId xmlns:p14="http://schemas.microsoft.com/office/powerpoint/2010/main" val="1282434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BE525-5BAE-15D7-0A04-9A41BD615180}"/>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D17F4219-CEF9-464C-D164-218AF14AC1A7}"/>
              </a:ext>
            </a:extLst>
          </p:cNvPr>
          <p:cNvGrpSpPr/>
          <p:nvPr/>
        </p:nvGrpSpPr>
        <p:grpSpPr>
          <a:xfrm>
            <a:off x="1416445" y="878527"/>
            <a:ext cx="10612568" cy="5849265"/>
            <a:chOff x="1416445" y="878527"/>
            <a:chExt cx="10612568" cy="5849265"/>
          </a:xfrm>
        </p:grpSpPr>
        <p:sp>
          <p:nvSpPr>
            <p:cNvPr id="28" name="Flowchart: Connector 27">
              <a:extLst>
                <a:ext uri="{FF2B5EF4-FFF2-40B4-BE49-F238E27FC236}">
                  <a16:creationId xmlns:a16="http://schemas.microsoft.com/office/drawing/2014/main" id="{76FD992B-D64C-589D-D426-24E7BF7158E1}"/>
                </a:ext>
              </a:extLst>
            </p:cNvPr>
            <p:cNvSpPr/>
            <p:nvPr/>
          </p:nvSpPr>
          <p:spPr>
            <a:xfrm>
              <a:off x="10514845" y="5213624"/>
              <a:ext cx="1514168" cy="1514168"/>
            </a:xfrm>
            <a:prstGeom prst="flowChartConnector">
              <a:avLst/>
            </a:prstGeom>
            <a:solidFill>
              <a:schemeClr val="bg1"/>
            </a:solidFill>
            <a:ln w="92075" cap="rnd">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solidFill>
                  <a:schemeClr val="bg1"/>
                </a:solidFill>
              </a:endParaRPr>
            </a:p>
          </p:txBody>
        </p:sp>
        <p:sp>
          <p:nvSpPr>
            <p:cNvPr id="5" name="椭圆 4">
              <a:extLst>
                <a:ext uri="{FF2B5EF4-FFF2-40B4-BE49-F238E27FC236}">
                  <a16:creationId xmlns:a16="http://schemas.microsoft.com/office/drawing/2014/main" id="{E0F21998-F050-CCE4-0977-22B2D0A6B0E3}"/>
                </a:ext>
              </a:extLst>
            </p:cNvPr>
            <p:cNvSpPr/>
            <p:nvPr/>
          </p:nvSpPr>
          <p:spPr>
            <a:xfrm>
              <a:off x="2514410" y="3187475"/>
              <a:ext cx="138186" cy="138186"/>
            </a:xfrm>
            <a:prstGeom prst="ellipse">
              <a:avLst/>
            </a:prstGeom>
            <a:solidFill>
              <a:srgbClr val="92A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文本框 18">
              <a:extLst>
                <a:ext uri="{FF2B5EF4-FFF2-40B4-BE49-F238E27FC236}">
                  <a16:creationId xmlns:a16="http://schemas.microsoft.com/office/drawing/2014/main" id="{E14F9409-C329-F2FF-7308-E275E9AB5C2A}"/>
                </a:ext>
              </a:extLst>
            </p:cNvPr>
            <p:cNvSpPr txBox="1"/>
            <p:nvPr/>
          </p:nvSpPr>
          <p:spPr>
            <a:xfrm>
              <a:off x="4920343" y="878527"/>
              <a:ext cx="2351314" cy="400110"/>
            </a:xfrm>
            <a:prstGeom prst="rect">
              <a:avLst/>
            </a:prstGeom>
            <a:noFill/>
          </p:spPr>
          <p:txBody>
            <a:bodyPr wrap="square" rtlCol="0">
              <a:spAutoFit/>
            </a:bodyPr>
            <a:lstStyle>
              <a:defPPr>
                <a:defRPr lang="zh-CN"/>
              </a:defPPr>
              <a:lvl1pPr algn="r">
                <a:defRPr sz="4000"/>
              </a:lvl1pPr>
            </a:lstStyle>
            <a:p>
              <a:pPr algn="ctr"/>
              <a:r>
                <a:rPr lang="en-US" altLang="zh-CN" sz="2000" dirty="0">
                  <a:solidFill>
                    <a:schemeClr val="bg1"/>
                  </a:solidFill>
                  <a:cs typeface="+mn-ea"/>
                  <a:sym typeface="+mn-lt"/>
                </a:rPr>
                <a:t>CONTENTS</a:t>
              </a:r>
              <a:endParaRPr lang="zh-CN" altLang="en-US" sz="2000" dirty="0">
                <a:solidFill>
                  <a:schemeClr val="bg1"/>
                </a:solidFill>
                <a:cs typeface="+mn-ea"/>
                <a:sym typeface="+mn-lt"/>
              </a:endParaRPr>
            </a:p>
          </p:txBody>
        </p:sp>
        <p:sp>
          <p:nvSpPr>
            <p:cNvPr id="18" name="Flowchart: Connector 17">
              <a:extLst>
                <a:ext uri="{FF2B5EF4-FFF2-40B4-BE49-F238E27FC236}">
                  <a16:creationId xmlns:a16="http://schemas.microsoft.com/office/drawing/2014/main" id="{87EF79D1-8E12-EC4C-A6F1-E96963005EA6}"/>
                </a:ext>
              </a:extLst>
            </p:cNvPr>
            <p:cNvSpPr/>
            <p:nvPr/>
          </p:nvSpPr>
          <p:spPr>
            <a:xfrm>
              <a:off x="1416445" y="930683"/>
              <a:ext cx="1514168" cy="1514168"/>
            </a:xfrm>
            <a:prstGeom prst="flowChartConnector">
              <a:avLst/>
            </a:prstGeom>
            <a:solidFill>
              <a:schemeClr val="bg1"/>
            </a:solidFill>
            <a:ln w="92075" cap="rnd">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solidFill>
                  <a:schemeClr val="bg1"/>
                </a:solidFill>
              </a:endParaRPr>
            </a:p>
          </p:txBody>
        </p:sp>
        <p:grpSp>
          <p:nvGrpSpPr>
            <p:cNvPr id="15" name="Group 14">
              <a:extLst>
                <a:ext uri="{FF2B5EF4-FFF2-40B4-BE49-F238E27FC236}">
                  <a16:creationId xmlns:a16="http://schemas.microsoft.com/office/drawing/2014/main" id="{AAA0C9A4-AC30-368E-2C9C-9F39119754F7}"/>
                </a:ext>
              </a:extLst>
            </p:cNvPr>
            <p:cNvGrpSpPr/>
            <p:nvPr/>
          </p:nvGrpSpPr>
          <p:grpSpPr>
            <a:xfrm>
              <a:off x="7393179" y="3772250"/>
              <a:ext cx="3548183" cy="584775"/>
              <a:chOff x="3738102" y="4659930"/>
              <a:chExt cx="3548183" cy="584775"/>
            </a:xfrm>
          </p:grpSpPr>
          <p:sp>
            <p:nvSpPr>
              <p:cNvPr id="21" name="TextBox 20">
                <a:extLst>
                  <a:ext uri="{FF2B5EF4-FFF2-40B4-BE49-F238E27FC236}">
                    <a16:creationId xmlns:a16="http://schemas.microsoft.com/office/drawing/2014/main" id="{884A2787-7332-AAB9-3874-9C01085FDBB8}"/>
                  </a:ext>
                </a:extLst>
              </p:cNvPr>
              <p:cNvSpPr txBox="1"/>
              <p:nvPr/>
            </p:nvSpPr>
            <p:spPr>
              <a:xfrm>
                <a:off x="3738102" y="4659930"/>
                <a:ext cx="924128" cy="584775"/>
              </a:xfrm>
              <a:prstGeom prst="rect">
                <a:avLst/>
              </a:prstGeom>
              <a:noFill/>
            </p:spPr>
            <p:txBody>
              <a:bodyPr wrap="square" rtlCol="0">
                <a:spAutoFit/>
              </a:bodyPr>
              <a:lstStyle/>
              <a:p>
                <a:r>
                  <a:rPr lang="en-IN" sz="3200" b="1" dirty="0"/>
                  <a:t>4</a:t>
                </a:r>
              </a:p>
            </p:txBody>
          </p:sp>
          <p:sp>
            <p:nvSpPr>
              <p:cNvPr id="22" name="Oval 21">
                <a:extLst>
                  <a:ext uri="{FF2B5EF4-FFF2-40B4-BE49-F238E27FC236}">
                    <a16:creationId xmlns:a16="http://schemas.microsoft.com/office/drawing/2014/main" id="{CA770604-3898-35B5-E883-2600F209C73D}"/>
                  </a:ext>
                </a:extLst>
              </p:cNvPr>
              <p:cNvSpPr/>
              <p:nvPr/>
            </p:nvSpPr>
            <p:spPr>
              <a:xfrm>
                <a:off x="4329304" y="4893169"/>
                <a:ext cx="155642" cy="136187"/>
              </a:xfrm>
              <a:prstGeom prst="ellipse">
                <a:avLst/>
              </a:prstGeom>
              <a:solidFill>
                <a:srgbClr val="92A3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3" name="TextBox 22">
                <a:extLst>
                  <a:ext uri="{FF2B5EF4-FFF2-40B4-BE49-F238E27FC236}">
                    <a16:creationId xmlns:a16="http://schemas.microsoft.com/office/drawing/2014/main" id="{502F50FC-CB65-3D7B-5335-7EC85C7F4810}"/>
                  </a:ext>
                </a:extLst>
              </p:cNvPr>
              <p:cNvSpPr txBox="1"/>
              <p:nvPr/>
            </p:nvSpPr>
            <p:spPr>
              <a:xfrm>
                <a:off x="4566511" y="4712110"/>
                <a:ext cx="2719774" cy="461665"/>
              </a:xfrm>
              <a:prstGeom prst="rect">
                <a:avLst/>
              </a:prstGeom>
              <a:noFill/>
            </p:spPr>
            <p:txBody>
              <a:bodyPr wrap="square" rtlCol="0">
                <a:spAutoFit/>
              </a:bodyPr>
              <a:lstStyle/>
              <a:p>
                <a:r>
                  <a:rPr lang="en-IN" sz="2400" b="1" spc="300" dirty="0">
                    <a:solidFill>
                      <a:srgbClr val="231E1F"/>
                    </a:solidFill>
                    <a:latin typeface="Bernard MT Condensed" panose="02050806060905020404" pitchFamily="18" charset="0"/>
                    <a:cs typeface="+mn-ea"/>
                  </a:rPr>
                  <a:t>ANALYSIS</a:t>
                </a:r>
              </a:p>
            </p:txBody>
          </p:sp>
        </p:grpSp>
        <p:sp>
          <p:nvSpPr>
            <p:cNvPr id="24" name="Flowchart: Connector 23">
              <a:extLst>
                <a:ext uri="{FF2B5EF4-FFF2-40B4-BE49-F238E27FC236}">
                  <a16:creationId xmlns:a16="http://schemas.microsoft.com/office/drawing/2014/main" id="{719A0579-209A-B1EE-7222-FAD3ACEBCCED}"/>
                </a:ext>
              </a:extLst>
            </p:cNvPr>
            <p:cNvSpPr/>
            <p:nvPr/>
          </p:nvSpPr>
          <p:spPr>
            <a:xfrm>
              <a:off x="1554628" y="1050949"/>
              <a:ext cx="1237801" cy="1248338"/>
            </a:xfrm>
            <a:prstGeom prst="flowChartConnector">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Flowchart: Connector 24">
              <a:extLst>
                <a:ext uri="{FF2B5EF4-FFF2-40B4-BE49-F238E27FC236}">
                  <a16:creationId xmlns:a16="http://schemas.microsoft.com/office/drawing/2014/main" id="{B7CC7445-1010-0055-4E66-A8E26D267DFE}"/>
                </a:ext>
              </a:extLst>
            </p:cNvPr>
            <p:cNvSpPr/>
            <p:nvPr/>
          </p:nvSpPr>
          <p:spPr>
            <a:xfrm>
              <a:off x="1711126" y="1183823"/>
              <a:ext cx="997141" cy="970767"/>
            </a:xfrm>
            <a:prstGeom prst="flowChartConnector">
              <a:avLst/>
            </a:prstGeom>
            <a:solidFill>
              <a:srgbClr val="F735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Flowchart: Connector 25">
              <a:extLst>
                <a:ext uri="{FF2B5EF4-FFF2-40B4-BE49-F238E27FC236}">
                  <a16:creationId xmlns:a16="http://schemas.microsoft.com/office/drawing/2014/main" id="{8A9C782C-5582-4485-4C5C-1BAAACA0C062}"/>
                </a:ext>
              </a:extLst>
            </p:cNvPr>
            <p:cNvSpPr/>
            <p:nvPr/>
          </p:nvSpPr>
          <p:spPr>
            <a:xfrm>
              <a:off x="10653029" y="5352451"/>
              <a:ext cx="1237801" cy="1248338"/>
            </a:xfrm>
            <a:prstGeom prst="flowChartConnector">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Flowchart: Connector 26">
              <a:extLst>
                <a:ext uri="{FF2B5EF4-FFF2-40B4-BE49-F238E27FC236}">
                  <a16:creationId xmlns:a16="http://schemas.microsoft.com/office/drawing/2014/main" id="{AADFF4BB-87B1-FFE2-F83C-39D475EEB101}"/>
                </a:ext>
              </a:extLst>
            </p:cNvPr>
            <p:cNvSpPr/>
            <p:nvPr/>
          </p:nvSpPr>
          <p:spPr>
            <a:xfrm>
              <a:off x="10809527" y="5485325"/>
              <a:ext cx="997141" cy="970767"/>
            </a:xfrm>
            <a:prstGeom prst="flowChartConnector">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文本框 1">
              <a:extLst>
                <a:ext uri="{FF2B5EF4-FFF2-40B4-BE49-F238E27FC236}">
                  <a16:creationId xmlns:a16="http://schemas.microsoft.com/office/drawing/2014/main" id="{EAB544C1-9ADE-7A65-5224-F378330CABC0}"/>
                </a:ext>
              </a:extLst>
            </p:cNvPr>
            <p:cNvSpPr txBox="1"/>
            <p:nvPr/>
          </p:nvSpPr>
          <p:spPr>
            <a:xfrm>
              <a:off x="2846453" y="3025736"/>
              <a:ext cx="2323072" cy="461665"/>
            </a:xfrm>
            <a:prstGeom prst="rect">
              <a:avLst/>
            </a:prstGeom>
            <a:noFill/>
          </p:spPr>
          <p:txBody>
            <a:bodyPr wrap="none" rtlCol="0">
              <a:spAutoFit/>
            </a:bodyPr>
            <a:lstStyle/>
            <a:p>
              <a:r>
                <a:rPr lang="en-US" altLang="zh-CN" sz="2400" b="1" spc="300" dirty="0">
                  <a:solidFill>
                    <a:srgbClr val="231E1F"/>
                  </a:solidFill>
                  <a:latin typeface="Bernard MT Condensed" panose="02050806060905020404" pitchFamily="18" charset="0"/>
                  <a:cs typeface="+mn-ea"/>
                  <a:sym typeface="+mn-lt"/>
                </a:rPr>
                <a:t>INTRODUCTION</a:t>
              </a:r>
              <a:endParaRPr lang="zh-CN" altLang="en-US" sz="2400" b="1" spc="300" dirty="0">
                <a:solidFill>
                  <a:srgbClr val="231E1F"/>
                </a:solidFill>
                <a:latin typeface="Bernard MT Condensed" panose="02050806060905020404" pitchFamily="18" charset="0"/>
                <a:cs typeface="+mn-ea"/>
                <a:sym typeface="+mn-lt"/>
              </a:endParaRPr>
            </a:p>
          </p:txBody>
        </p:sp>
        <p:sp>
          <p:nvSpPr>
            <p:cNvPr id="4" name="文本框 3">
              <a:extLst>
                <a:ext uri="{FF2B5EF4-FFF2-40B4-BE49-F238E27FC236}">
                  <a16:creationId xmlns:a16="http://schemas.microsoft.com/office/drawing/2014/main" id="{2F668D38-874C-63C9-C3AD-291962504F26}"/>
                </a:ext>
              </a:extLst>
            </p:cNvPr>
            <p:cNvSpPr txBox="1"/>
            <p:nvPr/>
          </p:nvSpPr>
          <p:spPr>
            <a:xfrm>
              <a:off x="1789104" y="2964181"/>
              <a:ext cx="768850" cy="584775"/>
            </a:xfrm>
            <a:prstGeom prst="rect">
              <a:avLst/>
            </a:prstGeom>
            <a:noFill/>
          </p:spPr>
          <p:txBody>
            <a:bodyPr wrap="square" rtlCol="0">
              <a:spAutoFit/>
            </a:bodyPr>
            <a:lstStyle>
              <a:defPPr>
                <a:defRPr lang="zh-CN"/>
              </a:defPPr>
              <a:lvl1pPr algn="r">
                <a:defRPr sz="4000"/>
              </a:lvl1pPr>
            </a:lstStyle>
            <a:p>
              <a:pPr algn="ctr"/>
              <a:r>
                <a:rPr lang="en-US" altLang="zh-CN" sz="3200" b="1" dirty="0">
                  <a:solidFill>
                    <a:schemeClr val="tx1">
                      <a:lumMod val="95000"/>
                      <a:lumOff val="5000"/>
                    </a:schemeClr>
                  </a:solidFill>
                  <a:cs typeface="+mn-ea"/>
                  <a:sym typeface="+mn-lt"/>
                </a:rPr>
                <a:t>1</a:t>
              </a:r>
              <a:endParaRPr lang="zh-CN" altLang="en-US" sz="3200" b="1" dirty="0">
                <a:solidFill>
                  <a:schemeClr val="tx1">
                    <a:lumMod val="95000"/>
                    <a:lumOff val="5000"/>
                  </a:schemeClr>
                </a:solidFill>
                <a:cs typeface="+mn-ea"/>
                <a:sym typeface="+mn-lt"/>
              </a:endParaRPr>
            </a:p>
          </p:txBody>
        </p:sp>
        <p:sp>
          <p:nvSpPr>
            <p:cNvPr id="6" name="文本框 5">
              <a:extLst>
                <a:ext uri="{FF2B5EF4-FFF2-40B4-BE49-F238E27FC236}">
                  <a16:creationId xmlns:a16="http://schemas.microsoft.com/office/drawing/2014/main" id="{B58D04C4-EE05-7B20-011D-31EAA4AC85F3}"/>
                </a:ext>
              </a:extLst>
            </p:cNvPr>
            <p:cNvSpPr txBox="1"/>
            <p:nvPr/>
          </p:nvSpPr>
          <p:spPr>
            <a:xfrm>
              <a:off x="8157479" y="3080271"/>
              <a:ext cx="2521909" cy="461665"/>
            </a:xfrm>
            <a:prstGeom prst="rect">
              <a:avLst/>
            </a:prstGeom>
            <a:noFill/>
          </p:spPr>
          <p:txBody>
            <a:bodyPr wrap="none" rtlCol="0">
              <a:spAutoFit/>
            </a:bodyPr>
            <a:lstStyle/>
            <a:p>
              <a:r>
                <a:rPr lang="en-IN" altLang="zh-CN" sz="2400" b="1" spc="300" dirty="0">
                  <a:solidFill>
                    <a:srgbClr val="231E1F"/>
                  </a:solidFill>
                  <a:latin typeface="Bernard MT Condensed" panose="02050806060905020404" pitchFamily="18" charset="0"/>
                  <a:cs typeface="+mn-ea"/>
                  <a:sym typeface="+mn-lt"/>
                </a:rPr>
                <a:t>DATA OVERVIEW</a:t>
              </a:r>
              <a:endParaRPr lang="zh-CN" altLang="en-US" sz="2400" b="1" spc="300" dirty="0">
                <a:solidFill>
                  <a:srgbClr val="231E1F"/>
                </a:solidFill>
                <a:latin typeface="Bernard MT Condensed" panose="02050806060905020404" pitchFamily="18" charset="0"/>
                <a:cs typeface="+mn-ea"/>
                <a:sym typeface="+mn-lt"/>
              </a:endParaRPr>
            </a:p>
          </p:txBody>
        </p:sp>
        <p:sp>
          <p:nvSpPr>
            <p:cNvPr id="8" name="文本框 7">
              <a:extLst>
                <a:ext uri="{FF2B5EF4-FFF2-40B4-BE49-F238E27FC236}">
                  <a16:creationId xmlns:a16="http://schemas.microsoft.com/office/drawing/2014/main" id="{4169FBA3-A1D2-C571-F41B-D4211F617F50}"/>
                </a:ext>
              </a:extLst>
            </p:cNvPr>
            <p:cNvSpPr txBox="1"/>
            <p:nvPr/>
          </p:nvSpPr>
          <p:spPr>
            <a:xfrm>
              <a:off x="7215531" y="2998727"/>
              <a:ext cx="768850" cy="584775"/>
            </a:xfrm>
            <a:prstGeom prst="rect">
              <a:avLst/>
            </a:prstGeom>
            <a:noFill/>
          </p:spPr>
          <p:txBody>
            <a:bodyPr wrap="square" rtlCol="0">
              <a:spAutoFit/>
            </a:bodyPr>
            <a:lstStyle>
              <a:defPPr>
                <a:defRPr lang="zh-CN"/>
              </a:defPPr>
              <a:lvl1pPr algn="r">
                <a:defRPr sz="4000"/>
              </a:lvl1pPr>
            </a:lstStyle>
            <a:p>
              <a:pPr algn="ctr"/>
              <a:r>
                <a:rPr lang="en-US" altLang="zh-CN" sz="3200" b="1" dirty="0">
                  <a:solidFill>
                    <a:schemeClr val="tx1">
                      <a:lumMod val="95000"/>
                      <a:lumOff val="5000"/>
                    </a:schemeClr>
                  </a:solidFill>
                  <a:cs typeface="+mn-ea"/>
                  <a:sym typeface="+mn-lt"/>
                </a:rPr>
                <a:t>2</a:t>
              </a:r>
              <a:endParaRPr lang="zh-CN" altLang="en-US" sz="3200" b="1" dirty="0">
                <a:solidFill>
                  <a:schemeClr val="tx1">
                    <a:lumMod val="95000"/>
                    <a:lumOff val="5000"/>
                  </a:schemeClr>
                </a:solidFill>
                <a:cs typeface="+mn-ea"/>
                <a:sym typeface="+mn-lt"/>
              </a:endParaRPr>
            </a:p>
          </p:txBody>
        </p:sp>
        <p:sp>
          <p:nvSpPr>
            <p:cNvPr id="9" name="椭圆 8">
              <a:extLst>
                <a:ext uri="{FF2B5EF4-FFF2-40B4-BE49-F238E27FC236}">
                  <a16:creationId xmlns:a16="http://schemas.microsoft.com/office/drawing/2014/main" id="{55D425AD-7277-9BF7-693E-ACFDD415A152}"/>
                </a:ext>
              </a:extLst>
            </p:cNvPr>
            <p:cNvSpPr/>
            <p:nvPr/>
          </p:nvSpPr>
          <p:spPr>
            <a:xfrm>
              <a:off x="8001837" y="3256568"/>
              <a:ext cx="138186" cy="138186"/>
            </a:xfrm>
            <a:prstGeom prst="ellipse">
              <a:avLst/>
            </a:prstGeom>
            <a:solidFill>
              <a:srgbClr val="92A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文本框 9">
              <a:extLst>
                <a:ext uri="{FF2B5EF4-FFF2-40B4-BE49-F238E27FC236}">
                  <a16:creationId xmlns:a16="http://schemas.microsoft.com/office/drawing/2014/main" id="{8122C9AF-B214-CB82-58C2-C4329A6BDD9A}"/>
                </a:ext>
              </a:extLst>
            </p:cNvPr>
            <p:cNvSpPr txBox="1"/>
            <p:nvPr/>
          </p:nvSpPr>
          <p:spPr>
            <a:xfrm>
              <a:off x="2708267" y="3824431"/>
              <a:ext cx="992579" cy="461665"/>
            </a:xfrm>
            <a:prstGeom prst="rect">
              <a:avLst/>
            </a:prstGeom>
            <a:noFill/>
          </p:spPr>
          <p:txBody>
            <a:bodyPr wrap="none" rtlCol="0">
              <a:spAutoFit/>
            </a:bodyPr>
            <a:lstStyle/>
            <a:p>
              <a:r>
                <a:rPr lang="en-IN" altLang="zh-CN" sz="2400" b="1" spc="300" dirty="0">
                  <a:solidFill>
                    <a:srgbClr val="231E1F"/>
                  </a:solidFill>
                  <a:latin typeface="Bernard MT Condensed" panose="02050806060905020404" pitchFamily="18" charset="0"/>
                  <a:cs typeface="+mn-ea"/>
                  <a:sym typeface="+mn-lt"/>
                </a:rPr>
                <a:t>KPI’S</a:t>
              </a:r>
              <a:endParaRPr lang="zh-CN" altLang="en-US" sz="2400" b="1" spc="300" dirty="0">
                <a:solidFill>
                  <a:srgbClr val="231E1F"/>
                </a:solidFill>
                <a:latin typeface="Bernard MT Condensed" panose="02050806060905020404" pitchFamily="18" charset="0"/>
                <a:cs typeface="+mn-ea"/>
                <a:sym typeface="+mn-lt"/>
              </a:endParaRPr>
            </a:p>
          </p:txBody>
        </p:sp>
        <p:sp>
          <p:nvSpPr>
            <p:cNvPr id="12" name="文本框 11">
              <a:extLst>
                <a:ext uri="{FF2B5EF4-FFF2-40B4-BE49-F238E27FC236}">
                  <a16:creationId xmlns:a16="http://schemas.microsoft.com/office/drawing/2014/main" id="{4798880A-1A19-821D-CB73-0B2976B54DE2}"/>
                </a:ext>
              </a:extLst>
            </p:cNvPr>
            <p:cNvSpPr txBox="1"/>
            <p:nvPr/>
          </p:nvSpPr>
          <p:spPr>
            <a:xfrm>
              <a:off x="1789104" y="3701321"/>
              <a:ext cx="768850" cy="584775"/>
            </a:xfrm>
            <a:prstGeom prst="rect">
              <a:avLst/>
            </a:prstGeom>
            <a:noFill/>
          </p:spPr>
          <p:txBody>
            <a:bodyPr wrap="square" rtlCol="0">
              <a:spAutoFit/>
            </a:bodyPr>
            <a:lstStyle>
              <a:defPPr>
                <a:defRPr lang="zh-CN"/>
              </a:defPPr>
              <a:lvl1pPr algn="r">
                <a:defRPr sz="4000"/>
              </a:lvl1pPr>
            </a:lstStyle>
            <a:p>
              <a:pPr algn="ctr"/>
              <a:r>
                <a:rPr lang="en-US" altLang="zh-CN" sz="3200" b="1" dirty="0">
                  <a:solidFill>
                    <a:schemeClr val="tx1">
                      <a:lumMod val="95000"/>
                      <a:lumOff val="5000"/>
                    </a:schemeClr>
                  </a:solidFill>
                  <a:cs typeface="+mn-ea"/>
                  <a:sym typeface="+mn-lt"/>
                </a:rPr>
                <a:t>3</a:t>
              </a:r>
              <a:endParaRPr lang="zh-CN" altLang="en-US" sz="3200" b="1" dirty="0">
                <a:solidFill>
                  <a:schemeClr val="tx1">
                    <a:lumMod val="95000"/>
                    <a:lumOff val="5000"/>
                  </a:schemeClr>
                </a:solidFill>
                <a:cs typeface="+mn-ea"/>
                <a:sym typeface="+mn-lt"/>
              </a:endParaRPr>
            </a:p>
          </p:txBody>
        </p:sp>
        <p:sp>
          <p:nvSpPr>
            <p:cNvPr id="13" name="椭圆 12">
              <a:extLst>
                <a:ext uri="{FF2B5EF4-FFF2-40B4-BE49-F238E27FC236}">
                  <a16:creationId xmlns:a16="http://schemas.microsoft.com/office/drawing/2014/main" id="{59239592-F164-D3D4-622D-D171E73E0329}"/>
                </a:ext>
              </a:extLst>
            </p:cNvPr>
            <p:cNvSpPr/>
            <p:nvPr/>
          </p:nvSpPr>
          <p:spPr>
            <a:xfrm>
              <a:off x="2514410" y="3187475"/>
              <a:ext cx="138186" cy="138186"/>
            </a:xfrm>
            <a:prstGeom prst="ellipse">
              <a:avLst/>
            </a:prstGeom>
            <a:solidFill>
              <a:srgbClr val="92A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文本框 13">
              <a:extLst>
                <a:ext uri="{FF2B5EF4-FFF2-40B4-BE49-F238E27FC236}">
                  <a16:creationId xmlns:a16="http://schemas.microsoft.com/office/drawing/2014/main" id="{7C0CB250-561E-3CB5-62B7-A9CA8381AF2C}"/>
                </a:ext>
              </a:extLst>
            </p:cNvPr>
            <p:cNvSpPr txBox="1"/>
            <p:nvPr/>
          </p:nvSpPr>
          <p:spPr>
            <a:xfrm>
              <a:off x="2703454" y="4537284"/>
              <a:ext cx="2926763" cy="461665"/>
            </a:xfrm>
            <a:prstGeom prst="rect">
              <a:avLst/>
            </a:prstGeom>
            <a:noFill/>
          </p:spPr>
          <p:txBody>
            <a:bodyPr wrap="none" rtlCol="0">
              <a:spAutoFit/>
            </a:bodyPr>
            <a:lstStyle/>
            <a:p>
              <a:r>
                <a:rPr lang="en-IN" altLang="zh-CN" sz="2400" b="1" spc="300" dirty="0">
                  <a:solidFill>
                    <a:srgbClr val="231E1F"/>
                  </a:solidFill>
                  <a:latin typeface="Bernard MT Condensed" panose="02050806060905020404" pitchFamily="18" charset="0"/>
                  <a:cs typeface="+mn-ea"/>
                  <a:sym typeface="+mn-lt"/>
                </a:rPr>
                <a:t>RECOMMENDATIONS</a:t>
              </a:r>
              <a:endParaRPr lang="zh-CN" altLang="en-US" sz="2400" b="1" spc="300" dirty="0">
                <a:solidFill>
                  <a:srgbClr val="231E1F"/>
                </a:solidFill>
                <a:latin typeface="Bernard MT Condensed" panose="02050806060905020404" pitchFamily="18" charset="0"/>
                <a:cs typeface="+mn-ea"/>
                <a:sym typeface="+mn-lt"/>
              </a:endParaRPr>
            </a:p>
          </p:txBody>
        </p:sp>
        <p:sp>
          <p:nvSpPr>
            <p:cNvPr id="16" name="文本框 15">
              <a:extLst>
                <a:ext uri="{FF2B5EF4-FFF2-40B4-BE49-F238E27FC236}">
                  <a16:creationId xmlns:a16="http://schemas.microsoft.com/office/drawing/2014/main" id="{2F267836-E291-0A0A-2377-093088E6B9EB}"/>
                </a:ext>
              </a:extLst>
            </p:cNvPr>
            <p:cNvSpPr txBox="1"/>
            <p:nvPr/>
          </p:nvSpPr>
          <p:spPr>
            <a:xfrm>
              <a:off x="1783946" y="4475730"/>
              <a:ext cx="768850" cy="584775"/>
            </a:xfrm>
            <a:prstGeom prst="rect">
              <a:avLst/>
            </a:prstGeom>
            <a:noFill/>
          </p:spPr>
          <p:txBody>
            <a:bodyPr wrap="square" rtlCol="0">
              <a:spAutoFit/>
            </a:bodyPr>
            <a:lstStyle>
              <a:defPPr>
                <a:defRPr lang="zh-CN"/>
              </a:defPPr>
              <a:lvl1pPr algn="r">
                <a:defRPr sz="4000"/>
              </a:lvl1pPr>
            </a:lstStyle>
            <a:p>
              <a:pPr algn="ctr"/>
              <a:r>
                <a:rPr lang="en-IN" altLang="zh-CN" sz="3200" b="1" dirty="0">
                  <a:solidFill>
                    <a:schemeClr val="tx1">
                      <a:lumMod val="95000"/>
                      <a:lumOff val="5000"/>
                    </a:schemeClr>
                  </a:solidFill>
                  <a:cs typeface="+mn-ea"/>
                  <a:sym typeface="+mn-lt"/>
                </a:rPr>
                <a:t>5</a:t>
              </a:r>
              <a:endParaRPr lang="zh-CN" altLang="en-US" sz="3200" b="1" dirty="0">
                <a:solidFill>
                  <a:schemeClr val="tx1">
                    <a:lumMod val="95000"/>
                    <a:lumOff val="5000"/>
                  </a:schemeClr>
                </a:solidFill>
                <a:cs typeface="+mn-ea"/>
                <a:sym typeface="+mn-lt"/>
              </a:endParaRPr>
            </a:p>
          </p:txBody>
        </p:sp>
        <p:sp>
          <p:nvSpPr>
            <p:cNvPr id="17" name="椭圆 16">
              <a:extLst>
                <a:ext uri="{FF2B5EF4-FFF2-40B4-BE49-F238E27FC236}">
                  <a16:creationId xmlns:a16="http://schemas.microsoft.com/office/drawing/2014/main" id="{AF29CDDF-B9D4-458E-182B-5E1563DCEAA2}"/>
                </a:ext>
              </a:extLst>
            </p:cNvPr>
            <p:cNvSpPr/>
            <p:nvPr/>
          </p:nvSpPr>
          <p:spPr>
            <a:xfrm>
              <a:off x="2483703" y="4723310"/>
              <a:ext cx="138186" cy="138186"/>
            </a:xfrm>
            <a:prstGeom prst="ellipse">
              <a:avLst/>
            </a:prstGeom>
            <a:solidFill>
              <a:srgbClr val="92A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椭圆 16">
              <a:extLst>
                <a:ext uri="{FF2B5EF4-FFF2-40B4-BE49-F238E27FC236}">
                  <a16:creationId xmlns:a16="http://schemas.microsoft.com/office/drawing/2014/main" id="{D3155F2F-EC73-42F8-1827-782EB499B61B}"/>
                </a:ext>
              </a:extLst>
            </p:cNvPr>
            <p:cNvSpPr/>
            <p:nvPr/>
          </p:nvSpPr>
          <p:spPr>
            <a:xfrm>
              <a:off x="2488861" y="3986170"/>
              <a:ext cx="138186" cy="138186"/>
            </a:xfrm>
            <a:prstGeom prst="ellipse">
              <a:avLst/>
            </a:prstGeom>
            <a:solidFill>
              <a:srgbClr val="92A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1" name="Group 10">
              <a:extLst>
                <a:ext uri="{FF2B5EF4-FFF2-40B4-BE49-F238E27FC236}">
                  <a16:creationId xmlns:a16="http://schemas.microsoft.com/office/drawing/2014/main" id="{726932B9-2B60-71DD-5B4F-253D19FE485B}"/>
                </a:ext>
              </a:extLst>
            </p:cNvPr>
            <p:cNvGrpSpPr/>
            <p:nvPr/>
          </p:nvGrpSpPr>
          <p:grpSpPr>
            <a:xfrm>
              <a:off x="7419681" y="4503096"/>
              <a:ext cx="3521681" cy="584775"/>
              <a:chOff x="3764604" y="4706201"/>
              <a:chExt cx="3521681" cy="584775"/>
            </a:xfrm>
          </p:grpSpPr>
          <p:sp>
            <p:nvSpPr>
              <p:cNvPr id="20" name="TextBox 19">
                <a:extLst>
                  <a:ext uri="{FF2B5EF4-FFF2-40B4-BE49-F238E27FC236}">
                    <a16:creationId xmlns:a16="http://schemas.microsoft.com/office/drawing/2014/main" id="{5DDCA052-49A4-12DD-4D1E-BA0B27F69F78}"/>
                  </a:ext>
                </a:extLst>
              </p:cNvPr>
              <p:cNvSpPr txBox="1"/>
              <p:nvPr/>
            </p:nvSpPr>
            <p:spPr>
              <a:xfrm>
                <a:off x="3764604" y="4706201"/>
                <a:ext cx="924128" cy="584775"/>
              </a:xfrm>
              <a:prstGeom prst="rect">
                <a:avLst/>
              </a:prstGeom>
              <a:noFill/>
            </p:spPr>
            <p:txBody>
              <a:bodyPr wrap="square" rtlCol="0">
                <a:spAutoFit/>
              </a:bodyPr>
              <a:lstStyle/>
              <a:p>
                <a:r>
                  <a:rPr lang="en-IN" sz="3200" b="1" dirty="0"/>
                  <a:t>6</a:t>
                </a:r>
              </a:p>
            </p:txBody>
          </p:sp>
          <p:sp>
            <p:nvSpPr>
              <p:cNvPr id="29" name="Oval 28">
                <a:extLst>
                  <a:ext uri="{FF2B5EF4-FFF2-40B4-BE49-F238E27FC236}">
                    <a16:creationId xmlns:a16="http://schemas.microsoft.com/office/drawing/2014/main" id="{7DA91004-1D1B-429C-3F26-0055F2B00C96}"/>
                  </a:ext>
                </a:extLst>
              </p:cNvPr>
              <p:cNvSpPr/>
              <p:nvPr/>
            </p:nvSpPr>
            <p:spPr>
              <a:xfrm>
                <a:off x="4329304" y="4893169"/>
                <a:ext cx="155642" cy="136187"/>
              </a:xfrm>
              <a:prstGeom prst="ellipse">
                <a:avLst/>
              </a:prstGeom>
              <a:solidFill>
                <a:srgbClr val="92A3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0" name="TextBox 29">
                <a:extLst>
                  <a:ext uri="{FF2B5EF4-FFF2-40B4-BE49-F238E27FC236}">
                    <a16:creationId xmlns:a16="http://schemas.microsoft.com/office/drawing/2014/main" id="{941D08ED-D73E-9341-9666-A35A4C37DDF4}"/>
                  </a:ext>
                </a:extLst>
              </p:cNvPr>
              <p:cNvSpPr txBox="1"/>
              <p:nvPr/>
            </p:nvSpPr>
            <p:spPr>
              <a:xfrm>
                <a:off x="4566511" y="4741776"/>
                <a:ext cx="2719774" cy="461665"/>
              </a:xfrm>
              <a:prstGeom prst="rect">
                <a:avLst/>
              </a:prstGeom>
              <a:noFill/>
            </p:spPr>
            <p:txBody>
              <a:bodyPr wrap="square" rtlCol="0">
                <a:spAutoFit/>
              </a:bodyPr>
              <a:lstStyle/>
              <a:p>
                <a:r>
                  <a:rPr lang="en-IN" sz="2400" b="1" spc="300" dirty="0">
                    <a:solidFill>
                      <a:srgbClr val="231E1F"/>
                    </a:solidFill>
                    <a:latin typeface="Bernard MT Condensed" panose="02050806060905020404" pitchFamily="18" charset="0"/>
                    <a:cs typeface="+mn-ea"/>
                  </a:rPr>
                  <a:t>CONCLUSION</a:t>
                </a:r>
              </a:p>
            </p:txBody>
          </p:sp>
        </p:grpSp>
      </p:grpSp>
    </p:spTree>
    <p:extLst>
      <p:ext uri="{BB962C8B-B14F-4D97-AF65-F5344CB8AC3E}">
        <p14:creationId xmlns:p14="http://schemas.microsoft.com/office/powerpoint/2010/main" val="7816560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3289F-C52A-E8FF-8E1B-478D75CEECD0}"/>
            </a:ext>
          </a:extLst>
        </p:cNvPr>
        <p:cNvGrpSpPr/>
        <p:nvPr/>
      </p:nvGrpSpPr>
      <p:grpSpPr>
        <a:xfrm>
          <a:off x="0" y="0"/>
          <a:ext cx="0" cy="0"/>
          <a:chOff x="0" y="0"/>
          <a:chExt cx="0" cy="0"/>
        </a:xfrm>
      </p:grpSpPr>
      <p:sp>
        <p:nvSpPr>
          <p:cNvPr id="19" name="文本框 18">
            <a:extLst>
              <a:ext uri="{FF2B5EF4-FFF2-40B4-BE49-F238E27FC236}">
                <a16:creationId xmlns:a16="http://schemas.microsoft.com/office/drawing/2014/main" id="{514F7001-DB5B-F3A3-28FC-0B145282C7A5}"/>
              </a:ext>
            </a:extLst>
          </p:cNvPr>
          <p:cNvSpPr txBox="1"/>
          <p:nvPr/>
        </p:nvSpPr>
        <p:spPr>
          <a:xfrm>
            <a:off x="4920343" y="878527"/>
            <a:ext cx="2351314" cy="400110"/>
          </a:xfrm>
          <a:prstGeom prst="rect">
            <a:avLst/>
          </a:prstGeom>
          <a:noFill/>
        </p:spPr>
        <p:txBody>
          <a:bodyPr wrap="square" rtlCol="0">
            <a:spAutoFit/>
          </a:bodyPr>
          <a:lstStyle>
            <a:defPPr>
              <a:defRPr lang="zh-CN"/>
            </a:defPPr>
            <a:lvl1pPr algn="r">
              <a:defRPr sz="4000"/>
            </a:lvl1pPr>
          </a:lstStyle>
          <a:p>
            <a:pPr algn="ctr"/>
            <a:r>
              <a:rPr lang="en-US" altLang="zh-CN" sz="2000" dirty="0">
                <a:solidFill>
                  <a:schemeClr val="bg1"/>
                </a:solidFill>
                <a:cs typeface="+mn-ea"/>
                <a:sym typeface="+mn-lt"/>
              </a:rPr>
              <a:t>CONTENTS</a:t>
            </a:r>
            <a:endParaRPr lang="zh-CN" altLang="en-US" sz="2000" dirty="0">
              <a:solidFill>
                <a:schemeClr val="bg1"/>
              </a:solidFill>
              <a:cs typeface="+mn-ea"/>
              <a:sym typeface="+mn-lt"/>
            </a:endParaRPr>
          </a:p>
        </p:txBody>
      </p:sp>
      <p:sp>
        <p:nvSpPr>
          <p:cNvPr id="26" name="Rectangle: Rounded Corners 25">
            <a:extLst>
              <a:ext uri="{FF2B5EF4-FFF2-40B4-BE49-F238E27FC236}">
                <a16:creationId xmlns:a16="http://schemas.microsoft.com/office/drawing/2014/main" id="{BF2CED79-7BFC-6B0B-58D7-D17976BFD506}"/>
              </a:ext>
            </a:extLst>
          </p:cNvPr>
          <p:cNvSpPr/>
          <p:nvPr/>
        </p:nvSpPr>
        <p:spPr>
          <a:xfrm>
            <a:off x="4799383" y="93265"/>
            <a:ext cx="4280712" cy="3200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Arial Black" panose="020B0A04020102020204" pitchFamily="34" charset="0"/>
              </a:rPr>
              <a:t>INTRODUCTION</a:t>
            </a:r>
          </a:p>
        </p:txBody>
      </p:sp>
      <p:sp>
        <p:nvSpPr>
          <p:cNvPr id="36" name="TextBox 35">
            <a:extLst>
              <a:ext uri="{FF2B5EF4-FFF2-40B4-BE49-F238E27FC236}">
                <a16:creationId xmlns:a16="http://schemas.microsoft.com/office/drawing/2014/main" id="{F69147E9-9491-D379-4CFD-28985BE92F8F}"/>
              </a:ext>
            </a:extLst>
          </p:cNvPr>
          <p:cNvSpPr txBox="1"/>
          <p:nvPr/>
        </p:nvSpPr>
        <p:spPr>
          <a:xfrm>
            <a:off x="3045627" y="1299098"/>
            <a:ext cx="9146373" cy="1200329"/>
          </a:xfrm>
          <a:prstGeom prst="rect">
            <a:avLst/>
          </a:prstGeom>
          <a:noFill/>
        </p:spPr>
        <p:txBody>
          <a:bodyPr wrap="square" rtlCol="0">
            <a:spAutoFit/>
          </a:bodyPr>
          <a:lstStyle/>
          <a:p>
            <a:r>
              <a:rPr lang="en-US" sz="2400" b="0" i="0" dirty="0">
                <a:solidFill>
                  <a:srgbClr val="000000"/>
                </a:solidFill>
                <a:effectLst/>
                <a:latin typeface="Bahnschrift" panose="020B0502040204020203" pitchFamily="34" charset="0"/>
                <a:ea typeface="Open Sans" panose="020B0606030504020204" pitchFamily="34" charset="0"/>
                <a:cs typeface="Open Sans" panose="020B0606030504020204" pitchFamily="34" charset="0"/>
              </a:rPr>
              <a:t>Zomato is a food delivery and restaurant discovery platform that provides users with information about various eateries worldwide.</a:t>
            </a:r>
            <a:endParaRPr lang="en-IN" sz="2400" dirty="0">
              <a:latin typeface="Bahnschrift" panose="020B0502040204020203"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484A9D50-2772-9E00-09E5-D8BE0750D59F}"/>
              </a:ext>
            </a:extLst>
          </p:cNvPr>
          <p:cNvSpPr txBox="1"/>
          <p:nvPr/>
        </p:nvSpPr>
        <p:spPr>
          <a:xfrm>
            <a:off x="4463491" y="2969137"/>
            <a:ext cx="7620354" cy="1938992"/>
          </a:xfrm>
          <a:prstGeom prst="rect">
            <a:avLst/>
          </a:prstGeom>
          <a:noFill/>
        </p:spPr>
        <p:txBody>
          <a:bodyPr wrap="square" rtlCol="0">
            <a:spAutoFit/>
          </a:bodyPr>
          <a:lstStyle/>
          <a:p>
            <a:r>
              <a:rPr lang="en-US" sz="2400" dirty="0">
                <a:latin typeface="Bahnschrift" panose="020B0502040204020203" pitchFamily="34" charset="0"/>
              </a:rPr>
              <a:t>This project analyzes Zomato’s dataset, focusing on restaurants, cuisines, votes, ratings, service options, locations, and opening dates. It uncovers patterns and trends shaping the dining industry, offering insights into its dynamics.</a:t>
            </a:r>
            <a:endParaRPr lang="en-IN" sz="2400" dirty="0">
              <a:latin typeface="Bahnschrift" panose="020B0502040204020203" pitchFamily="34" charset="0"/>
            </a:endParaRPr>
          </a:p>
        </p:txBody>
      </p:sp>
      <p:sp>
        <p:nvSpPr>
          <p:cNvPr id="41" name="TextBox 40">
            <a:extLst>
              <a:ext uri="{FF2B5EF4-FFF2-40B4-BE49-F238E27FC236}">
                <a16:creationId xmlns:a16="http://schemas.microsoft.com/office/drawing/2014/main" id="{71B47887-9035-0991-67E6-21AFC443D203}"/>
              </a:ext>
            </a:extLst>
          </p:cNvPr>
          <p:cNvSpPr txBox="1"/>
          <p:nvPr/>
        </p:nvSpPr>
        <p:spPr>
          <a:xfrm>
            <a:off x="3132928" y="5332494"/>
            <a:ext cx="8734608" cy="830997"/>
          </a:xfrm>
          <a:prstGeom prst="rect">
            <a:avLst/>
          </a:prstGeom>
          <a:noFill/>
        </p:spPr>
        <p:txBody>
          <a:bodyPr wrap="square" rtlCol="0">
            <a:spAutoFit/>
          </a:bodyPr>
          <a:lstStyle/>
          <a:p>
            <a:r>
              <a:rPr lang="en-US" sz="2400" b="0" i="0" dirty="0">
                <a:solidFill>
                  <a:srgbClr val="000000"/>
                </a:solidFill>
                <a:effectLst/>
                <a:latin typeface="Bahnschrift" panose="020B0502040204020203" pitchFamily="34" charset="0"/>
              </a:rPr>
              <a:t> Understanding these patterns can help improve service offerings and enhance user experience on the platform</a:t>
            </a:r>
            <a:endParaRPr lang="en-IN" sz="2400" dirty="0">
              <a:latin typeface="Bahnschrift" panose="020B0502040204020203" pitchFamily="34" charset="0"/>
            </a:endParaRPr>
          </a:p>
        </p:txBody>
      </p:sp>
      <p:grpSp>
        <p:nvGrpSpPr>
          <p:cNvPr id="5" name="Group 4">
            <a:extLst>
              <a:ext uri="{FF2B5EF4-FFF2-40B4-BE49-F238E27FC236}">
                <a16:creationId xmlns:a16="http://schemas.microsoft.com/office/drawing/2014/main" id="{D187AC2F-0E07-5B00-8431-E77DDF91C821}"/>
              </a:ext>
            </a:extLst>
          </p:cNvPr>
          <p:cNvGrpSpPr/>
          <p:nvPr/>
        </p:nvGrpSpPr>
        <p:grpSpPr>
          <a:xfrm>
            <a:off x="0" y="1337823"/>
            <a:ext cx="3119424" cy="1631315"/>
            <a:chOff x="0" y="1337823"/>
            <a:chExt cx="3119424" cy="1631315"/>
          </a:xfrm>
        </p:grpSpPr>
        <p:grpSp>
          <p:nvGrpSpPr>
            <p:cNvPr id="40" name="Group 39">
              <a:extLst>
                <a:ext uri="{FF2B5EF4-FFF2-40B4-BE49-F238E27FC236}">
                  <a16:creationId xmlns:a16="http://schemas.microsoft.com/office/drawing/2014/main" id="{ADF572DC-1297-D9C9-D78B-121DD85E95E5}"/>
                </a:ext>
              </a:extLst>
            </p:cNvPr>
            <p:cNvGrpSpPr/>
            <p:nvPr/>
          </p:nvGrpSpPr>
          <p:grpSpPr>
            <a:xfrm>
              <a:off x="0" y="1337823"/>
              <a:ext cx="3119424" cy="1631315"/>
              <a:chOff x="0" y="991024"/>
              <a:chExt cx="2258516" cy="1181100"/>
            </a:xfrm>
          </p:grpSpPr>
          <p:grpSp>
            <p:nvGrpSpPr>
              <p:cNvPr id="30" name="Group 29">
                <a:extLst>
                  <a:ext uri="{FF2B5EF4-FFF2-40B4-BE49-F238E27FC236}">
                    <a16:creationId xmlns:a16="http://schemas.microsoft.com/office/drawing/2014/main" id="{8D6C2CC6-A06D-E6A9-AC20-C2F4ADB7C132}"/>
                  </a:ext>
                </a:extLst>
              </p:cNvPr>
              <p:cNvGrpSpPr/>
              <p:nvPr/>
            </p:nvGrpSpPr>
            <p:grpSpPr>
              <a:xfrm>
                <a:off x="0" y="991024"/>
                <a:ext cx="2114628" cy="1181100"/>
                <a:chOff x="0" y="991024"/>
                <a:chExt cx="2114628" cy="1181100"/>
              </a:xfrm>
            </p:grpSpPr>
            <p:sp>
              <p:nvSpPr>
                <p:cNvPr id="27" name="Flowchart: Connector 26">
                  <a:extLst>
                    <a:ext uri="{FF2B5EF4-FFF2-40B4-BE49-F238E27FC236}">
                      <a16:creationId xmlns:a16="http://schemas.microsoft.com/office/drawing/2014/main" id="{818385F0-2962-F416-8138-0780304E2E6C}"/>
                    </a:ext>
                  </a:extLst>
                </p:cNvPr>
                <p:cNvSpPr/>
                <p:nvPr/>
              </p:nvSpPr>
              <p:spPr>
                <a:xfrm>
                  <a:off x="933528" y="991024"/>
                  <a:ext cx="1181100" cy="1181100"/>
                </a:xfrm>
                <a:prstGeom prst="flowChartConnector">
                  <a:avLst/>
                </a:prstGeom>
                <a:ln w="28575">
                  <a:solidFill>
                    <a:schemeClr val="accent2">
                      <a:lumMod val="60000"/>
                      <a:lumOff val="40000"/>
                    </a:schemeClr>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23" name="Group 22">
                  <a:extLst>
                    <a:ext uri="{FF2B5EF4-FFF2-40B4-BE49-F238E27FC236}">
                      <a16:creationId xmlns:a16="http://schemas.microsoft.com/office/drawing/2014/main" id="{5473E445-D132-2C85-CF7B-962A7E682A30}"/>
                    </a:ext>
                  </a:extLst>
                </p:cNvPr>
                <p:cNvGrpSpPr/>
                <p:nvPr/>
              </p:nvGrpSpPr>
              <p:grpSpPr>
                <a:xfrm>
                  <a:off x="0" y="1066022"/>
                  <a:ext cx="1909821" cy="976293"/>
                  <a:chOff x="0" y="1066022"/>
                  <a:chExt cx="1909821" cy="976293"/>
                </a:xfrm>
              </p:grpSpPr>
              <p:sp>
                <p:nvSpPr>
                  <p:cNvPr id="2" name="Rectangle 1">
                    <a:extLst>
                      <a:ext uri="{FF2B5EF4-FFF2-40B4-BE49-F238E27FC236}">
                        <a16:creationId xmlns:a16="http://schemas.microsoft.com/office/drawing/2014/main" id="{734FFB83-F97D-ADDB-E76D-8A4AA00D9BCF}"/>
                      </a:ext>
                    </a:extLst>
                  </p:cNvPr>
                  <p:cNvSpPr/>
                  <p:nvPr/>
                </p:nvSpPr>
                <p:spPr>
                  <a:xfrm>
                    <a:off x="0" y="1507516"/>
                    <a:ext cx="933528" cy="93306"/>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4C122E29-D7FF-C0C6-B207-DC06B2365B3A}"/>
                      </a:ext>
                    </a:extLst>
                  </p:cNvPr>
                  <p:cNvGrpSpPr/>
                  <p:nvPr/>
                </p:nvGrpSpPr>
                <p:grpSpPr>
                  <a:xfrm>
                    <a:off x="933528" y="1066022"/>
                    <a:ext cx="976293" cy="976293"/>
                    <a:chOff x="1184988" y="1568787"/>
                    <a:chExt cx="1184988" cy="1184988"/>
                  </a:xfrm>
                </p:grpSpPr>
                <p:sp>
                  <p:nvSpPr>
                    <p:cNvPr id="3" name="Flowchart: Connector 2">
                      <a:extLst>
                        <a:ext uri="{FF2B5EF4-FFF2-40B4-BE49-F238E27FC236}">
                          <a16:creationId xmlns:a16="http://schemas.microsoft.com/office/drawing/2014/main" id="{4B6FD469-9981-723B-8985-26024ACA01EB}"/>
                        </a:ext>
                      </a:extLst>
                    </p:cNvPr>
                    <p:cNvSpPr/>
                    <p:nvPr/>
                  </p:nvSpPr>
                  <p:spPr>
                    <a:xfrm>
                      <a:off x="1184988" y="1568787"/>
                      <a:ext cx="1184988" cy="1184988"/>
                    </a:xfrm>
                    <a:prstGeom prst="flowChartConnector">
                      <a:avLst/>
                    </a:prstGeom>
                    <a:solidFill>
                      <a:srgbClr val="FFDF9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Connector 6">
                      <a:extLst>
                        <a:ext uri="{FF2B5EF4-FFF2-40B4-BE49-F238E27FC236}">
                          <a16:creationId xmlns:a16="http://schemas.microsoft.com/office/drawing/2014/main" id="{BA67B2E4-A02C-89C6-F560-B5734A32ECE1}"/>
                        </a:ext>
                      </a:extLst>
                    </p:cNvPr>
                    <p:cNvSpPr/>
                    <p:nvPr/>
                  </p:nvSpPr>
                  <p:spPr>
                    <a:xfrm>
                      <a:off x="1184988" y="1645281"/>
                      <a:ext cx="994332" cy="994332"/>
                    </a:xfrm>
                    <a:prstGeom prst="flowChartConnector">
                      <a:avLst/>
                    </a:prstGeom>
                    <a:solidFill>
                      <a:srgbClr val="FFB92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8CF7B"/>
                        </a:solidFill>
                      </a:endParaRPr>
                    </a:p>
                  </p:txBody>
                </p:sp>
                <p:sp>
                  <p:nvSpPr>
                    <p:cNvPr id="4" name="Flowchart: Connector 3">
                      <a:extLst>
                        <a:ext uri="{FF2B5EF4-FFF2-40B4-BE49-F238E27FC236}">
                          <a16:creationId xmlns:a16="http://schemas.microsoft.com/office/drawing/2014/main" id="{BA20A919-4B6D-4DC9-7CCD-8AD55B8FE276}"/>
                        </a:ext>
                      </a:extLst>
                    </p:cNvPr>
                    <p:cNvSpPr/>
                    <p:nvPr/>
                  </p:nvSpPr>
                  <p:spPr>
                    <a:xfrm>
                      <a:off x="1196499" y="1714351"/>
                      <a:ext cx="807396" cy="807396"/>
                    </a:xfrm>
                    <a:prstGeom prst="flowChartConnector">
                      <a:avLst/>
                    </a:prstGeom>
                    <a:solidFill>
                      <a:srgbClr val="FFF3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grpSp>
            </p:grpSp>
          </p:grpSp>
          <p:sp>
            <p:nvSpPr>
              <p:cNvPr id="33" name="TextBox 32">
                <a:extLst>
                  <a:ext uri="{FF2B5EF4-FFF2-40B4-BE49-F238E27FC236}">
                    <a16:creationId xmlns:a16="http://schemas.microsoft.com/office/drawing/2014/main" id="{EEEAD0AD-785E-FF7D-B658-710D7EC57823}"/>
                  </a:ext>
                </a:extLst>
              </p:cNvPr>
              <p:cNvSpPr txBox="1"/>
              <p:nvPr/>
            </p:nvSpPr>
            <p:spPr>
              <a:xfrm>
                <a:off x="1940260" y="1369502"/>
                <a:ext cx="318256" cy="369332"/>
              </a:xfrm>
              <a:prstGeom prst="rect">
                <a:avLst/>
              </a:prstGeom>
              <a:noFill/>
            </p:spPr>
            <p:txBody>
              <a:bodyPr wrap="square" rtlCol="0">
                <a:spAutoFit/>
              </a:bodyPr>
              <a:lstStyle/>
              <a:p>
                <a:r>
                  <a:rPr lang="en-IN" dirty="0"/>
                  <a:t>1</a:t>
                </a:r>
              </a:p>
            </p:txBody>
          </p:sp>
        </p:grpSp>
        <p:grpSp>
          <p:nvGrpSpPr>
            <p:cNvPr id="42" name="Group 41">
              <a:extLst>
                <a:ext uri="{FF2B5EF4-FFF2-40B4-BE49-F238E27FC236}">
                  <a16:creationId xmlns:a16="http://schemas.microsoft.com/office/drawing/2014/main" id="{FDE5C179-3D5F-4A06-78B5-7DF95CB5D5BE}"/>
                </a:ext>
              </a:extLst>
            </p:cNvPr>
            <p:cNvGrpSpPr/>
            <p:nvPr/>
          </p:nvGrpSpPr>
          <p:grpSpPr>
            <a:xfrm>
              <a:off x="1507783" y="1646572"/>
              <a:ext cx="522856" cy="621113"/>
              <a:chOff x="8087449" y="2042327"/>
              <a:chExt cx="488067" cy="488903"/>
            </a:xfrm>
            <a:solidFill>
              <a:schemeClr val="bg2">
                <a:lumMod val="10000"/>
              </a:schemeClr>
            </a:solidFill>
          </p:grpSpPr>
          <p:sp>
            <p:nvSpPr>
              <p:cNvPr id="46" name="AutoShape 33">
                <a:extLst>
                  <a:ext uri="{FF2B5EF4-FFF2-40B4-BE49-F238E27FC236}">
                    <a16:creationId xmlns:a16="http://schemas.microsoft.com/office/drawing/2014/main" id="{D979C61B-AFB9-2C26-E7FC-2B0FEB0239AA}"/>
                  </a:ext>
                </a:extLst>
              </p:cNvPr>
              <p:cNvSpPr/>
              <p:nvPr/>
            </p:nvSpPr>
            <p:spPr bwMode="auto">
              <a:xfrm>
                <a:off x="8087449" y="2225875"/>
                <a:ext cx="488067" cy="305355"/>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grpFill/>
              <a:ln>
                <a:noFill/>
              </a:ln>
              <a:effectLst/>
            </p:spPr>
            <p:txBody>
              <a:bodyPr lIns="50800" tIns="50800" rIns="50800" bIns="50800" anchor="ct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AutoShape 34">
                <a:extLst>
                  <a:ext uri="{FF2B5EF4-FFF2-40B4-BE49-F238E27FC236}">
                    <a16:creationId xmlns:a16="http://schemas.microsoft.com/office/drawing/2014/main" id="{7E796054-9C71-2637-2AA6-4FADD4E5BD2F}"/>
                  </a:ext>
                </a:extLst>
              </p:cNvPr>
              <p:cNvSpPr/>
              <p:nvPr/>
            </p:nvSpPr>
            <p:spPr bwMode="auto">
              <a:xfrm>
                <a:off x="8209260" y="2104067"/>
                <a:ext cx="35041" cy="114299"/>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p:spPr>
            <p:txBody>
              <a:bodyPr lIns="50800" tIns="50800" rIns="50800" bIns="50800" anchor="ct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AutoShape 35">
                <a:extLst>
                  <a:ext uri="{FF2B5EF4-FFF2-40B4-BE49-F238E27FC236}">
                    <a16:creationId xmlns:a16="http://schemas.microsoft.com/office/drawing/2014/main" id="{A38ACC68-3ADF-E09C-6ADD-7AE6CF341F76}"/>
                  </a:ext>
                </a:extLst>
              </p:cNvPr>
              <p:cNvSpPr/>
              <p:nvPr/>
            </p:nvSpPr>
            <p:spPr bwMode="auto">
              <a:xfrm>
                <a:off x="8392807" y="2104067"/>
                <a:ext cx="34207" cy="114299"/>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p:spPr>
            <p:txBody>
              <a:bodyPr lIns="50800" tIns="50800" rIns="50800" bIns="50800" anchor="ct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AutoShape 36">
                <a:extLst>
                  <a:ext uri="{FF2B5EF4-FFF2-40B4-BE49-F238E27FC236}">
                    <a16:creationId xmlns:a16="http://schemas.microsoft.com/office/drawing/2014/main" id="{0CA3C1D1-D40C-7E31-9305-4E46611869F4}"/>
                  </a:ext>
                </a:extLst>
              </p:cNvPr>
              <p:cNvSpPr/>
              <p:nvPr/>
            </p:nvSpPr>
            <p:spPr bwMode="auto">
              <a:xfrm>
                <a:off x="8316051" y="2042327"/>
                <a:ext cx="35041" cy="115133"/>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grpFill/>
              <a:ln>
                <a:noFill/>
              </a:ln>
              <a:effectLst/>
            </p:spPr>
            <p:txBody>
              <a:bodyPr lIns="50800" tIns="50800" rIns="50800" bIns="50800" anchor="ct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10" name="Group 9">
            <a:extLst>
              <a:ext uri="{FF2B5EF4-FFF2-40B4-BE49-F238E27FC236}">
                <a16:creationId xmlns:a16="http://schemas.microsoft.com/office/drawing/2014/main" id="{CE635DD3-47DD-44A1-68F0-34FD7FA183C2}"/>
              </a:ext>
            </a:extLst>
          </p:cNvPr>
          <p:cNvGrpSpPr/>
          <p:nvPr/>
        </p:nvGrpSpPr>
        <p:grpSpPr>
          <a:xfrm>
            <a:off x="0" y="4774328"/>
            <a:ext cx="3193200" cy="1753200"/>
            <a:chOff x="0" y="4774328"/>
            <a:chExt cx="3193200" cy="1753200"/>
          </a:xfrm>
        </p:grpSpPr>
        <p:grpSp>
          <p:nvGrpSpPr>
            <p:cNvPr id="38" name="Group 37">
              <a:extLst>
                <a:ext uri="{FF2B5EF4-FFF2-40B4-BE49-F238E27FC236}">
                  <a16:creationId xmlns:a16="http://schemas.microsoft.com/office/drawing/2014/main" id="{2E152DF9-6758-49ED-9077-BD62B8DB28DB}"/>
                </a:ext>
              </a:extLst>
            </p:cNvPr>
            <p:cNvGrpSpPr/>
            <p:nvPr/>
          </p:nvGrpSpPr>
          <p:grpSpPr>
            <a:xfrm>
              <a:off x="0" y="4774328"/>
              <a:ext cx="3193200" cy="1753200"/>
              <a:chOff x="1" y="3755838"/>
              <a:chExt cx="2240927" cy="1181100"/>
            </a:xfrm>
          </p:grpSpPr>
          <p:grpSp>
            <p:nvGrpSpPr>
              <p:cNvPr id="32" name="Group 31">
                <a:extLst>
                  <a:ext uri="{FF2B5EF4-FFF2-40B4-BE49-F238E27FC236}">
                    <a16:creationId xmlns:a16="http://schemas.microsoft.com/office/drawing/2014/main" id="{054C85CB-943D-A640-0549-20B4D5966AC0}"/>
                  </a:ext>
                </a:extLst>
              </p:cNvPr>
              <p:cNvGrpSpPr/>
              <p:nvPr/>
            </p:nvGrpSpPr>
            <p:grpSpPr>
              <a:xfrm>
                <a:off x="1" y="3755838"/>
                <a:ext cx="2133588" cy="1181100"/>
                <a:chOff x="1" y="3755838"/>
                <a:chExt cx="2133588" cy="1181100"/>
              </a:xfrm>
            </p:grpSpPr>
            <p:sp>
              <p:nvSpPr>
                <p:cNvPr id="28" name="Flowchart: Connector 27">
                  <a:extLst>
                    <a:ext uri="{FF2B5EF4-FFF2-40B4-BE49-F238E27FC236}">
                      <a16:creationId xmlns:a16="http://schemas.microsoft.com/office/drawing/2014/main" id="{B78CD543-07A0-F9DC-5BA1-2B830FE8393A}"/>
                    </a:ext>
                  </a:extLst>
                </p:cNvPr>
                <p:cNvSpPr/>
                <p:nvPr/>
              </p:nvSpPr>
              <p:spPr>
                <a:xfrm>
                  <a:off x="952489" y="3755838"/>
                  <a:ext cx="1181100" cy="1181100"/>
                </a:xfrm>
                <a:prstGeom prst="flowChartConnector">
                  <a:avLst/>
                </a:prstGeom>
                <a:ln w="28575">
                  <a:solidFill>
                    <a:srgbClr val="E943D1">
                      <a:alpha val="44000"/>
                    </a:srgbClr>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22" name="Group 21">
                  <a:extLst>
                    <a:ext uri="{FF2B5EF4-FFF2-40B4-BE49-F238E27FC236}">
                      <a16:creationId xmlns:a16="http://schemas.microsoft.com/office/drawing/2014/main" id="{305A4D20-F09C-4237-1A46-8BD19867FB7D}"/>
                    </a:ext>
                  </a:extLst>
                </p:cNvPr>
                <p:cNvGrpSpPr/>
                <p:nvPr/>
              </p:nvGrpSpPr>
              <p:grpSpPr>
                <a:xfrm>
                  <a:off x="1" y="3858587"/>
                  <a:ext cx="1921980" cy="978969"/>
                  <a:chOff x="1" y="3858587"/>
                  <a:chExt cx="1921980" cy="978969"/>
                </a:xfrm>
              </p:grpSpPr>
              <p:sp>
                <p:nvSpPr>
                  <p:cNvPr id="15" name="Rectangle 14">
                    <a:extLst>
                      <a:ext uri="{FF2B5EF4-FFF2-40B4-BE49-F238E27FC236}">
                        <a16:creationId xmlns:a16="http://schemas.microsoft.com/office/drawing/2014/main" id="{D0C1E78E-928B-B593-0D60-B41BD4649EFF}"/>
                      </a:ext>
                    </a:extLst>
                  </p:cNvPr>
                  <p:cNvSpPr/>
                  <p:nvPr/>
                </p:nvSpPr>
                <p:spPr>
                  <a:xfrm>
                    <a:off x="1" y="4346388"/>
                    <a:ext cx="943012" cy="93306"/>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03A4B9BE-5295-6063-9061-6B581A786214}"/>
                      </a:ext>
                    </a:extLst>
                  </p:cNvPr>
                  <p:cNvGrpSpPr/>
                  <p:nvPr/>
                </p:nvGrpSpPr>
                <p:grpSpPr>
                  <a:xfrm>
                    <a:off x="943012" y="3858587"/>
                    <a:ext cx="978969" cy="978969"/>
                    <a:chOff x="1184988" y="1568786"/>
                    <a:chExt cx="1189080" cy="1189080"/>
                  </a:xfrm>
                </p:grpSpPr>
                <p:sp>
                  <p:nvSpPr>
                    <p:cNvPr id="17" name="Flowchart: Connector 16">
                      <a:extLst>
                        <a:ext uri="{FF2B5EF4-FFF2-40B4-BE49-F238E27FC236}">
                          <a16:creationId xmlns:a16="http://schemas.microsoft.com/office/drawing/2014/main" id="{44ACE1EA-3627-2ED3-12AA-5638DC4DC466}"/>
                        </a:ext>
                      </a:extLst>
                    </p:cNvPr>
                    <p:cNvSpPr/>
                    <p:nvPr/>
                  </p:nvSpPr>
                  <p:spPr>
                    <a:xfrm>
                      <a:off x="1184988" y="1568786"/>
                      <a:ext cx="1189080" cy="1189080"/>
                    </a:xfrm>
                    <a:prstGeom prst="flowChartConnector">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Connector 17">
                      <a:extLst>
                        <a:ext uri="{FF2B5EF4-FFF2-40B4-BE49-F238E27FC236}">
                          <a16:creationId xmlns:a16="http://schemas.microsoft.com/office/drawing/2014/main" id="{FE59422F-26BA-2F4F-1ABA-2E9B0EAE6E1B}"/>
                        </a:ext>
                      </a:extLst>
                    </p:cNvPr>
                    <p:cNvSpPr/>
                    <p:nvPr/>
                  </p:nvSpPr>
                  <p:spPr>
                    <a:xfrm>
                      <a:off x="1184988" y="1645281"/>
                      <a:ext cx="994332" cy="994332"/>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8CF7B"/>
                        </a:solidFill>
                      </a:endParaRPr>
                    </a:p>
                  </p:txBody>
                </p:sp>
                <p:sp>
                  <p:nvSpPr>
                    <p:cNvPr id="20" name="Flowchart: Connector 19">
                      <a:extLst>
                        <a:ext uri="{FF2B5EF4-FFF2-40B4-BE49-F238E27FC236}">
                          <a16:creationId xmlns:a16="http://schemas.microsoft.com/office/drawing/2014/main" id="{88A17454-D008-23E8-712D-97497BB3AAE9}"/>
                        </a:ext>
                      </a:extLst>
                    </p:cNvPr>
                    <p:cNvSpPr/>
                    <p:nvPr/>
                  </p:nvSpPr>
                  <p:spPr>
                    <a:xfrm>
                      <a:off x="1196499" y="1714351"/>
                      <a:ext cx="807396" cy="807396"/>
                    </a:xfrm>
                    <a:prstGeom prst="flowChartConnector">
                      <a:avLst/>
                    </a:prstGeom>
                    <a:solidFill>
                      <a:srgbClr val="FDF2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grpSp>
            </p:grpSp>
          </p:grpSp>
          <p:sp>
            <p:nvSpPr>
              <p:cNvPr id="35" name="TextBox 34">
                <a:extLst>
                  <a:ext uri="{FF2B5EF4-FFF2-40B4-BE49-F238E27FC236}">
                    <a16:creationId xmlns:a16="http://schemas.microsoft.com/office/drawing/2014/main" id="{1B89A799-9B32-918A-29E2-357D0A70F927}"/>
                  </a:ext>
                </a:extLst>
              </p:cNvPr>
              <p:cNvSpPr txBox="1"/>
              <p:nvPr/>
            </p:nvSpPr>
            <p:spPr>
              <a:xfrm>
                <a:off x="1922672" y="4113671"/>
                <a:ext cx="318256" cy="369332"/>
              </a:xfrm>
              <a:prstGeom prst="rect">
                <a:avLst/>
              </a:prstGeom>
              <a:noFill/>
            </p:spPr>
            <p:txBody>
              <a:bodyPr wrap="square" rtlCol="0">
                <a:spAutoFit/>
              </a:bodyPr>
              <a:lstStyle/>
              <a:p>
                <a:r>
                  <a:rPr lang="en-IN" dirty="0"/>
                  <a:t>3</a:t>
                </a:r>
              </a:p>
            </p:txBody>
          </p:sp>
        </p:grpSp>
        <p:sp>
          <p:nvSpPr>
            <p:cNvPr id="50" name="Shape 4822">
              <a:extLst>
                <a:ext uri="{FF2B5EF4-FFF2-40B4-BE49-F238E27FC236}">
                  <a16:creationId xmlns:a16="http://schemas.microsoft.com/office/drawing/2014/main" id="{9DE5BDBB-0A47-6EAE-DA1D-7797F91208B4}"/>
                </a:ext>
              </a:extLst>
            </p:cNvPr>
            <p:cNvSpPr/>
            <p:nvPr/>
          </p:nvSpPr>
          <p:spPr>
            <a:xfrm>
              <a:off x="1542461" y="5366027"/>
              <a:ext cx="498768" cy="464131"/>
            </a:xfrm>
            <a:custGeom>
              <a:avLst/>
              <a:gdLst/>
              <a:ahLst/>
              <a:cxnLst/>
              <a:rect l="0" t="0" r="0" b="0"/>
              <a:pathLst>
                <a:path w="120000" h="120000" extrusionOk="0">
                  <a:moveTo>
                    <a:pt x="106400" y="21783"/>
                  </a:moveTo>
                  <a:cubicBezTo>
                    <a:pt x="101877" y="21783"/>
                    <a:pt x="98216" y="18122"/>
                    <a:pt x="98216" y="13600"/>
                  </a:cubicBezTo>
                  <a:cubicBezTo>
                    <a:pt x="98216" y="9077"/>
                    <a:pt x="101877" y="5416"/>
                    <a:pt x="106400" y="5416"/>
                  </a:cubicBezTo>
                  <a:cubicBezTo>
                    <a:pt x="110922" y="5416"/>
                    <a:pt x="114583" y="9077"/>
                    <a:pt x="114583" y="13600"/>
                  </a:cubicBezTo>
                  <a:cubicBezTo>
                    <a:pt x="114583" y="18122"/>
                    <a:pt x="110922" y="21783"/>
                    <a:pt x="106400" y="21783"/>
                  </a:cubicBezTo>
                  <a:moveTo>
                    <a:pt x="60022" y="68161"/>
                  </a:moveTo>
                  <a:cubicBezTo>
                    <a:pt x="55505" y="68161"/>
                    <a:pt x="51838" y="64494"/>
                    <a:pt x="51838" y="59972"/>
                  </a:cubicBezTo>
                  <a:cubicBezTo>
                    <a:pt x="51838" y="55450"/>
                    <a:pt x="55505" y="51788"/>
                    <a:pt x="60022" y="51788"/>
                  </a:cubicBezTo>
                  <a:cubicBezTo>
                    <a:pt x="64544" y="51788"/>
                    <a:pt x="68211" y="55450"/>
                    <a:pt x="68211" y="59972"/>
                  </a:cubicBezTo>
                  <a:cubicBezTo>
                    <a:pt x="68211" y="64494"/>
                    <a:pt x="64544" y="68161"/>
                    <a:pt x="60022" y="68161"/>
                  </a:cubicBezTo>
                  <a:moveTo>
                    <a:pt x="21833" y="106350"/>
                  </a:moveTo>
                  <a:cubicBezTo>
                    <a:pt x="21833" y="110866"/>
                    <a:pt x="18172" y="114533"/>
                    <a:pt x="13650" y="114533"/>
                  </a:cubicBezTo>
                  <a:cubicBezTo>
                    <a:pt x="9127" y="114533"/>
                    <a:pt x="5466" y="110866"/>
                    <a:pt x="5466" y="106350"/>
                  </a:cubicBezTo>
                  <a:cubicBezTo>
                    <a:pt x="5466" y="101827"/>
                    <a:pt x="9127" y="98161"/>
                    <a:pt x="13650" y="98161"/>
                  </a:cubicBezTo>
                  <a:cubicBezTo>
                    <a:pt x="18172" y="98161"/>
                    <a:pt x="21833" y="101827"/>
                    <a:pt x="21833" y="106350"/>
                  </a:cubicBezTo>
                  <a:moveTo>
                    <a:pt x="106377" y="0"/>
                  </a:moveTo>
                  <a:cubicBezTo>
                    <a:pt x="98850" y="0"/>
                    <a:pt x="92750" y="6100"/>
                    <a:pt x="92750" y="13622"/>
                  </a:cubicBezTo>
                  <a:cubicBezTo>
                    <a:pt x="92750" y="20222"/>
                    <a:pt x="97438" y="25722"/>
                    <a:pt x="103666" y="26977"/>
                  </a:cubicBezTo>
                  <a:lnTo>
                    <a:pt x="103666" y="57255"/>
                  </a:lnTo>
                  <a:lnTo>
                    <a:pt x="73350" y="57255"/>
                  </a:lnTo>
                  <a:cubicBezTo>
                    <a:pt x="72077" y="51038"/>
                    <a:pt x="66583" y="46372"/>
                    <a:pt x="60000" y="46372"/>
                  </a:cubicBezTo>
                  <a:cubicBezTo>
                    <a:pt x="53416" y="46372"/>
                    <a:pt x="47922" y="51038"/>
                    <a:pt x="46655" y="57255"/>
                  </a:cubicBezTo>
                  <a:lnTo>
                    <a:pt x="13644" y="57255"/>
                  </a:lnTo>
                  <a:cubicBezTo>
                    <a:pt x="12133" y="57255"/>
                    <a:pt x="10916" y="58472"/>
                    <a:pt x="10916" y="59977"/>
                  </a:cubicBezTo>
                  <a:lnTo>
                    <a:pt x="10916" y="93022"/>
                  </a:lnTo>
                  <a:cubicBezTo>
                    <a:pt x="4688" y="94277"/>
                    <a:pt x="0" y="99777"/>
                    <a:pt x="0" y="106372"/>
                  </a:cubicBezTo>
                  <a:cubicBezTo>
                    <a:pt x="0" y="113900"/>
                    <a:pt x="6100" y="120000"/>
                    <a:pt x="13627" y="120000"/>
                  </a:cubicBezTo>
                  <a:cubicBezTo>
                    <a:pt x="21150" y="120000"/>
                    <a:pt x="27250" y="113900"/>
                    <a:pt x="27250" y="106372"/>
                  </a:cubicBezTo>
                  <a:cubicBezTo>
                    <a:pt x="27250" y="99783"/>
                    <a:pt x="22583" y="94294"/>
                    <a:pt x="16372" y="93022"/>
                  </a:cubicBezTo>
                  <a:lnTo>
                    <a:pt x="16372" y="62705"/>
                  </a:lnTo>
                  <a:lnTo>
                    <a:pt x="46650" y="62705"/>
                  </a:lnTo>
                  <a:cubicBezTo>
                    <a:pt x="47905" y="68933"/>
                    <a:pt x="53405" y="73627"/>
                    <a:pt x="60000" y="73627"/>
                  </a:cubicBezTo>
                  <a:cubicBezTo>
                    <a:pt x="66600" y="73627"/>
                    <a:pt x="72100" y="68933"/>
                    <a:pt x="73350" y="62705"/>
                  </a:cubicBezTo>
                  <a:lnTo>
                    <a:pt x="106394" y="62705"/>
                  </a:lnTo>
                  <a:cubicBezTo>
                    <a:pt x="107900" y="62705"/>
                    <a:pt x="109122" y="61488"/>
                    <a:pt x="109122" y="59977"/>
                  </a:cubicBezTo>
                  <a:lnTo>
                    <a:pt x="109122" y="26972"/>
                  </a:lnTo>
                  <a:cubicBezTo>
                    <a:pt x="115327" y="25700"/>
                    <a:pt x="120000" y="20211"/>
                    <a:pt x="120000" y="13622"/>
                  </a:cubicBezTo>
                  <a:cubicBezTo>
                    <a:pt x="120000" y="6100"/>
                    <a:pt x="113900" y="0"/>
                    <a:pt x="106377" y="0"/>
                  </a:cubicBezTo>
                </a:path>
              </a:pathLst>
            </a:custGeom>
            <a:solidFill>
              <a:schemeClr val="tx1">
                <a:lumMod val="95000"/>
                <a:lumOff val="5000"/>
              </a:schemeClr>
            </a:solidFill>
            <a:ln>
              <a:noFill/>
            </a:ln>
          </p:spPr>
          <p:txBody>
            <a:bodyPr lIns="19038" tIns="19038" rIns="19038" bIns="19038" anchor="ctr" anchorCtr="0">
              <a:no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500" b="0" i="0" u="none" strike="noStrike" kern="1200" cap="none" spc="0" normalizeH="0" baseline="0" noProof="0" dirty="0">
                <a:ln>
                  <a:noFill/>
                </a:ln>
                <a:solidFill>
                  <a:prstClr val="black"/>
                </a:solidFill>
                <a:effectLst/>
                <a:uLnTx/>
                <a:uFillTx/>
                <a:latin typeface="Arial" panose="020B0604020202020204" pitchFamily="34" charset="0"/>
                <a:ea typeface="Lato"/>
                <a:cs typeface="Arial" panose="020B0604020202020204" pitchFamily="34" charset="0"/>
                <a:sym typeface="Lato"/>
              </a:endParaRPr>
            </a:p>
          </p:txBody>
        </p:sp>
      </p:grpSp>
      <p:grpSp>
        <p:nvGrpSpPr>
          <p:cNvPr id="39" name="Group 38">
            <a:extLst>
              <a:ext uri="{FF2B5EF4-FFF2-40B4-BE49-F238E27FC236}">
                <a16:creationId xmlns:a16="http://schemas.microsoft.com/office/drawing/2014/main" id="{7389F25D-0D3B-2534-26F0-9CA114862B19}"/>
              </a:ext>
            </a:extLst>
          </p:cNvPr>
          <p:cNvGrpSpPr/>
          <p:nvPr/>
        </p:nvGrpSpPr>
        <p:grpSpPr>
          <a:xfrm>
            <a:off x="0" y="2998383"/>
            <a:ext cx="4526733" cy="1585326"/>
            <a:chOff x="8215" y="2998669"/>
            <a:chExt cx="4526733" cy="1585326"/>
          </a:xfrm>
        </p:grpSpPr>
        <p:grpSp>
          <p:nvGrpSpPr>
            <p:cNvPr id="6" name="Group 5">
              <a:extLst>
                <a:ext uri="{FF2B5EF4-FFF2-40B4-BE49-F238E27FC236}">
                  <a16:creationId xmlns:a16="http://schemas.microsoft.com/office/drawing/2014/main" id="{CFECA6CB-4D01-F7C2-AFDB-1315B24EE39B}"/>
                </a:ext>
              </a:extLst>
            </p:cNvPr>
            <p:cNvGrpSpPr/>
            <p:nvPr/>
          </p:nvGrpSpPr>
          <p:grpSpPr>
            <a:xfrm>
              <a:off x="8215" y="2998669"/>
              <a:ext cx="4417952" cy="1585326"/>
              <a:chOff x="0" y="3080447"/>
              <a:chExt cx="4417952" cy="1585326"/>
            </a:xfrm>
          </p:grpSpPr>
          <p:grpSp>
            <p:nvGrpSpPr>
              <p:cNvPr id="31" name="Group 30">
                <a:extLst>
                  <a:ext uri="{FF2B5EF4-FFF2-40B4-BE49-F238E27FC236}">
                    <a16:creationId xmlns:a16="http://schemas.microsoft.com/office/drawing/2014/main" id="{A3CB0656-1A33-DBF0-257B-FC200D91A5E1}"/>
                  </a:ext>
                </a:extLst>
              </p:cNvPr>
              <p:cNvGrpSpPr/>
              <p:nvPr/>
            </p:nvGrpSpPr>
            <p:grpSpPr>
              <a:xfrm>
                <a:off x="0" y="3080447"/>
                <a:ext cx="4417952" cy="1585326"/>
                <a:chOff x="0" y="2396572"/>
                <a:chExt cx="3291464" cy="1181100"/>
              </a:xfrm>
            </p:grpSpPr>
            <p:sp>
              <p:nvSpPr>
                <p:cNvPr id="29" name="Flowchart: Connector 28">
                  <a:extLst>
                    <a:ext uri="{FF2B5EF4-FFF2-40B4-BE49-F238E27FC236}">
                      <a16:creationId xmlns:a16="http://schemas.microsoft.com/office/drawing/2014/main" id="{85CB7219-F9A7-4E16-E1A0-1D1D7AFDA443}"/>
                    </a:ext>
                  </a:extLst>
                </p:cNvPr>
                <p:cNvSpPr/>
                <p:nvPr/>
              </p:nvSpPr>
              <p:spPr>
                <a:xfrm>
                  <a:off x="2110364" y="2396572"/>
                  <a:ext cx="1181100" cy="1181100"/>
                </a:xfrm>
                <a:prstGeom prst="flowChartConnector">
                  <a:avLst/>
                </a:prstGeom>
                <a:ln w="28575">
                  <a:solidFill>
                    <a:srgbClr val="F73547">
                      <a:alpha val="49000"/>
                    </a:srgbClr>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2</a:t>
                  </a:r>
                </a:p>
              </p:txBody>
            </p:sp>
            <p:grpSp>
              <p:nvGrpSpPr>
                <p:cNvPr id="25" name="Group 24">
                  <a:extLst>
                    <a:ext uri="{FF2B5EF4-FFF2-40B4-BE49-F238E27FC236}">
                      <a16:creationId xmlns:a16="http://schemas.microsoft.com/office/drawing/2014/main" id="{CD661CE9-151D-64F5-F495-ED052C2A4930}"/>
                    </a:ext>
                  </a:extLst>
                </p:cNvPr>
                <p:cNvGrpSpPr/>
                <p:nvPr/>
              </p:nvGrpSpPr>
              <p:grpSpPr>
                <a:xfrm>
                  <a:off x="0" y="2533607"/>
                  <a:ext cx="3043211" cy="930037"/>
                  <a:chOff x="0" y="2305148"/>
                  <a:chExt cx="3013951" cy="902978"/>
                </a:xfrm>
              </p:grpSpPr>
              <p:grpSp>
                <p:nvGrpSpPr>
                  <p:cNvPr id="24" name="Group 23">
                    <a:extLst>
                      <a:ext uri="{FF2B5EF4-FFF2-40B4-BE49-F238E27FC236}">
                        <a16:creationId xmlns:a16="http://schemas.microsoft.com/office/drawing/2014/main" id="{CC83115D-CA3D-1E69-C714-791A7D9A2345}"/>
                      </a:ext>
                    </a:extLst>
                  </p:cNvPr>
                  <p:cNvGrpSpPr/>
                  <p:nvPr/>
                </p:nvGrpSpPr>
                <p:grpSpPr>
                  <a:xfrm>
                    <a:off x="2100631" y="2305148"/>
                    <a:ext cx="913320" cy="902978"/>
                    <a:chOff x="3330628" y="3536655"/>
                    <a:chExt cx="913320" cy="902978"/>
                  </a:xfrm>
                </p:grpSpPr>
                <p:sp>
                  <p:nvSpPr>
                    <p:cNvPr id="11" name="Flowchart: Connector 10">
                      <a:extLst>
                        <a:ext uri="{FF2B5EF4-FFF2-40B4-BE49-F238E27FC236}">
                          <a16:creationId xmlns:a16="http://schemas.microsoft.com/office/drawing/2014/main" id="{6BDC5C64-4445-B91F-3505-907FD6D94EB8}"/>
                        </a:ext>
                      </a:extLst>
                    </p:cNvPr>
                    <p:cNvSpPr/>
                    <p:nvPr/>
                  </p:nvSpPr>
                  <p:spPr>
                    <a:xfrm>
                      <a:off x="3330628" y="3536655"/>
                      <a:ext cx="913320" cy="902978"/>
                    </a:xfrm>
                    <a:prstGeom prst="flowChartConnector">
                      <a:avLst/>
                    </a:prstGeom>
                    <a:solidFill>
                      <a:srgbClr val="FB9F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Connector 11">
                      <a:extLst>
                        <a:ext uri="{FF2B5EF4-FFF2-40B4-BE49-F238E27FC236}">
                          <a16:creationId xmlns:a16="http://schemas.microsoft.com/office/drawing/2014/main" id="{C7B81BBC-895F-D414-7906-5F70B1BBB667}"/>
                        </a:ext>
                      </a:extLst>
                    </p:cNvPr>
                    <p:cNvSpPr/>
                    <p:nvPr/>
                  </p:nvSpPr>
                  <p:spPr>
                    <a:xfrm>
                      <a:off x="3347929" y="3609296"/>
                      <a:ext cx="766373" cy="757695"/>
                    </a:xfrm>
                    <a:prstGeom prst="flowChartConnector">
                      <a:avLst/>
                    </a:prstGeom>
                    <a:solidFill>
                      <a:srgbClr val="F735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8CF7B"/>
                        </a:solidFill>
                      </a:endParaRPr>
                    </a:p>
                  </p:txBody>
                </p:sp>
                <p:sp>
                  <p:nvSpPr>
                    <p:cNvPr id="13" name="Flowchart: Connector 12">
                      <a:extLst>
                        <a:ext uri="{FF2B5EF4-FFF2-40B4-BE49-F238E27FC236}">
                          <a16:creationId xmlns:a16="http://schemas.microsoft.com/office/drawing/2014/main" id="{AB3A253D-D410-4387-96E1-8CDAB21017E7}"/>
                        </a:ext>
                      </a:extLst>
                    </p:cNvPr>
                    <p:cNvSpPr/>
                    <p:nvPr/>
                  </p:nvSpPr>
                  <p:spPr>
                    <a:xfrm>
                      <a:off x="3358512" y="3687819"/>
                      <a:ext cx="622294" cy="615247"/>
                    </a:xfrm>
                    <a:prstGeom prst="flowChartConnector">
                      <a:avLst/>
                    </a:prstGeom>
                    <a:solidFill>
                      <a:srgbClr val="FDF2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14" name="Rectangle 13">
                    <a:extLst>
                      <a:ext uri="{FF2B5EF4-FFF2-40B4-BE49-F238E27FC236}">
                        <a16:creationId xmlns:a16="http://schemas.microsoft.com/office/drawing/2014/main" id="{9F38869A-4588-DAB3-D57D-64482B665B75}"/>
                      </a:ext>
                    </a:extLst>
                  </p:cNvPr>
                  <p:cNvSpPr/>
                  <p:nvPr/>
                </p:nvSpPr>
                <p:spPr>
                  <a:xfrm>
                    <a:off x="0" y="2676348"/>
                    <a:ext cx="2095848" cy="93306"/>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3" name="Group 42">
                <a:extLst>
                  <a:ext uri="{FF2B5EF4-FFF2-40B4-BE49-F238E27FC236}">
                    <a16:creationId xmlns:a16="http://schemas.microsoft.com/office/drawing/2014/main" id="{905E5417-C72F-DF4B-CD37-FFC5AF1A3B47}"/>
                  </a:ext>
                </a:extLst>
              </p:cNvPr>
              <p:cNvGrpSpPr/>
              <p:nvPr/>
            </p:nvGrpSpPr>
            <p:grpSpPr>
              <a:xfrm>
                <a:off x="3173320" y="3705602"/>
                <a:ext cx="412092" cy="386075"/>
                <a:chOff x="5093968" y="2078204"/>
                <a:chExt cx="488901" cy="458033"/>
              </a:xfrm>
              <a:solidFill>
                <a:srgbClr val="0070C0"/>
              </a:solidFill>
            </p:grpSpPr>
            <p:sp>
              <p:nvSpPr>
                <p:cNvPr id="44" name="AutoShape 110">
                  <a:extLst>
                    <a:ext uri="{FF2B5EF4-FFF2-40B4-BE49-F238E27FC236}">
                      <a16:creationId xmlns:a16="http://schemas.microsoft.com/office/drawing/2014/main" id="{67E51868-2FF0-1CB8-B2F6-438FFE6ABBD9}"/>
                    </a:ext>
                  </a:extLst>
                </p:cNvPr>
                <p:cNvSpPr/>
                <p:nvPr/>
              </p:nvSpPr>
              <p:spPr bwMode="auto">
                <a:xfrm>
                  <a:off x="5155710" y="2139108"/>
                  <a:ext cx="365425" cy="244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50800" tIns="50800" rIns="50800" bIns="50800" anchor="ct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AutoShape 111">
                  <a:extLst>
                    <a:ext uri="{FF2B5EF4-FFF2-40B4-BE49-F238E27FC236}">
                      <a16:creationId xmlns:a16="http://schemas.microsoft.com/office/drawing/2014/main" id="{776FE29A-1F7D-6EB4-B453-AC28288DF2AB}"/>
                    </a:ext>
                  </a:extLst>
                </p:cNvPr>
                <p:cNvSpPr/>
                <p:nvPr/>
              </p:nvSpPr>
              <p:spPr bwMode="auto">
                <a:xfrm>
                  <a:off x="5093968" y="2078204"/>
                  <a:ext cx="488901" cy="4580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50800" tIns="50800" rIns="50800" bIns="50800" anchor="ct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21" name="TextBox 20">
              <a:extLst>
                <a:ext uri="{FF2B5EF4-FFF2-40B4-BE49-F238E27FC236}">
                  <a16:creationId xmlns:a16="http://schemas.microsoft.com/office/drawing/2014/main" id="{EE6F7736-2F89-387A-D8E0-C3A4B5830003}"/>
                </a:ext>
              </a:extLst>
            </p:cNvPr>
            <p:cNvSpPr txBox="1"/>
            <p:nvPr/>
          </p:nvSpPr>
          <p:spPr>
            <a:xfrm>
              <a:off x="4092951" y="3622106"/>
              <a:ext cx="441997" cy="369332"/>
            </a:xfrm>
            <a:prstGeom prst="rect">
              <a:avLst/>
            </a:prstGeom>
            <a:noFill/>
          </p:spPr>
          <p:txBody>
            <a:bodyPr wrap="square" rtlCol="0">
              <a:spAutoFit/>
            </a:bodyPr>
            <a:lstStyle/>
            <a:p>
              <a:r>
                <a:rPr lang="en-IN" dirty="0"/>
                <a:t>2</a:t>
              </a:r>
            </a:p>
          </p:txBody>
        </p:sp>
      </p:grpSp>
    </p:spTree>
    <p:extLst>
      <p:ext uri="{BB962C8B-B14F-4D97-AF65-F5344CB8AC3E}">
        <p14:creationId xmlns:p14="http://schemas.microsoft.com/office/powerpoint/2010/main" val="41232601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1+#ppt_w/2"/>
                                          </p:val>
                                        </p:tav>
                                        <p:tav tm="100000">
                                          <p:val>
                                            <p:strVal val="#ppt_x"/>
                                          </p:val>
                                        </p:tav>
                                      </p:tavLst>
                                    </p:anim>
                                    <p:anim calcmode="lin" valueType="num">
                                      <p:cBhvr additive="base">
                                        <p:cTn id="12" dur="500" fill="hold"/>
                                        <p:tgtEl>
                                          <p:spTgt spid="3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500" fill="hold"/>
                                        <p:tgtEl>
                                          <p:spTgt spid="39"/>
                                        </p:tgtEl>
                                        <p:attrNameLst>
                                          <p:attrName>ppt_x</p:attrName>
                                        </p:attrNameLst>
                                      </p:cBhvr>
                                      <p:tavLst>
                                        <p:tav tm="0">
                                          <p:val>
                                            <p:strVal val="0-#ppt_w/2"/>
                                          </p:val>
                                        </p:tav>
                                        <p:tav tm="100000">
                                          <p:val>
                                            <p:strVal val="#ppt_x"/>
                                          </p:val>
                                        </p:tav>
                                      </p:tavLst>
                                    </p:anim>
                                    <p:anim calcmode="lin" valueType="num">
                                      <p:cBhvr additive="base">
                                        <p:cTn id="17" dur="500" fill="hold"/>
                                        <p:tgtEl>
                                          <p:spTgt spid="39"/>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additive="base">
                                        <p:cTn id="20" dur="500" fill="hold"/>
                                        <p:tgtEl>
                                          <p:spTgt spid="37"/>
                                        </p:tgtEl>
                                        <p:attrNameLst>
                                          <p:attrName>ppt_x</p:attrName>
                                        </p:attrNameLst>
                                      </p:cBhvr>
                                      <p:tavLst>
                                        <p:tav tm="0">
                                          <p:val>
                                            <p:strVal val="1+#ppt_w/2"/>
                                          </p:val>
                                        </p:tav>
                                        <p:tav tm="100000">
                                          <p:val>
                                            <p:strVal val="#ppt_x"/>
                                          </p:val>
                                        </p:tav>
                                      </p:tavLst>
                                    </p:anim>
                                    <p:anim calcmode="lin" valueType="num">
                                      <p:cBhvr additive="base">
                                        <p:cTn id="21" dur="500" fill="hold"/>
                                        <p:tgtEl>
                                          <p:spTgt spid="37"/>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500" fill="hold"/>
                                        <p:tgtEl>
                                          <p:spTgt spid="41"/>
                                        </p:tgtEl>
                                        <p:attrNameLst>
                                          <p:attrName>ppt_x</p:attrName>
                                        </p:attrNameLst>
                                      </p:cBhvr>
                                      <p:tavLst>
                                        <p:tav tm="0">
                                          <p:val>
                                            <p:strVal val="1+#ppt_w/2"/>
                                          </p:val>
                                        </p:tav>
                                        <p:tav tm="100000">
                                          <p:val>
                                            <p:strVal val="#ppt_x"/>
                                          </p:val>
                                        </p:tav>
                                      </p:tavLst>
                                    </p:anim>
                                    <p:anim calcmode="lin" valueType="num">
                                      <p:cBhvr additive="base">
                                        <p:cTn id="30"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C90772B4-3B6E-87B7-5382-2E2B16C95528}"/>
              </a:ext>
            </a:extLst>
          </p:cNvPr>
          <p:cNvGraphicFramePr/>
          <p:nvPr>
            <p:extLst>
              <p:ext uri="{D42A27DB-BD31-4B8C-83A1-F6EECF244321}">
                <p14:modId xmlns:p14="http://schemas.microsoft.com/office/powerpoint/2010/main" val="482344684"/>
              </p:ext>
            </p:extLst>
          </p:nvPr>
        </p:nvGraphicFramePr>
        <p:xfrm>
          <a:off x="457200" y="3060440"/>
          <a:ext cx="7884367" cy="17075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B2EEEC0E-4437-2C8E-6BD9-2965A5D45819}"/>
              </a:ext>
            </a:extLst>
          </p:cNvPr>
          <p:cNvSpPr txBox="1"/>
          <p:nvPr/>
        </p:nvSpPr>
        <p:spPr>
          <a:xfrm>
            <a:off x="457200" y="1276561"/>
            <a:ext cx="11523297" cy="1692771"/>
          </a:xfrm>
          <a:prstGeom prst="rect">
            <a:avLst/>
          </a:prstGeom>
          <a:noFill/>
        </p:spPr>
        <p:txBody>
          <a:bodyPr wrap="square" rtlCol="0">
            <a:spAutoFit/>
          </a:bodyPr>
          <a:lstStyle/>
          <a:p>
            <a:r>
              <a:rPr lang="en-GB" sz="2000" dirty="0">
                <a:latin typeface="Bahnschrift" panose="020B0502040204020203" pitchFamily="34" charset="0"/>
                <a:ea typeface="+mn-lt"/>
                <a:cs typeface="+mn-lt"/>
              </a:rPr>
              <a:t>Zomato is a global restaurant aggregator and food delivery platform operating in over 15 countries, 9551 restaurants and many more .</a:t>
            </a:r>
            <a:r>
              <a:rPr lang="en-GB" sz="2800" dirty="0">
                <a:latin typeface="Bahnschrift" panose="020B0502040204020203" pitchFamily="34" charset="0"/>
                <a:ea typeface="+mn-lt"/>
                <a:cs typeface="+mn-lt"/>
              </a:rPr>
              <a:t> </a:t>
            </a:r>
            <a:r>
              <a:rPr lang="en-GB" sz="2000" dirty="0">
                <a:latin typeface="Bahnschrift" panose="020B0502040204020203" pitchFamily="34" charset="0"/>
                <a:ea typeface="+mn-lt"/>
                <a:cs typeface="+mn-lt"/>
              </a:rPr>
              <a:t>It provides a wealth of data, including restaurant information, customer reviews, ratings,  pricing, and delivery metrics. This analysis delves into Zomato’s data to extract meaningful insights and trends that benefit stakeholders across the food service ecosystem</a:t>
            </a:r>
            <a:endParaRPr lang="en-GB" sz="1600" dirty="0">
              <a:latin typeface="Bahnschrift" panose="020B0502040204020203" pitchFamily="34" charset="0"/>
            </a:endParaRPr>
          </a:p>
          <a:p>
            <a:r>
              <a:rPr lang="en-US" sz="1600" dirty="0">
                <a:latin typeface="Bahnschrift" panose="020B0502040204020203" pitchFamily="34" charset="0"/>
              </a:rPr>
              <a:t>:</a:t>
            </a:r>
            <a:endParaRPr lang="en-IN" sz="1600" dirty="0">
              <a:latin typeface="Bahnschrift" panose="020B0502040204020203" pitchFamily="34" charset="0"/>
            </a:endParaRPr>
          </a:p>
        </p:txBody>
      </p:sp>
      <p:sp>
        <p:nvSpPr>
          <p:cNvPr id="17" name="TextBox 16">
            <a:extLst>
              <a:ext uri="{FF2B5EF4-FFF2-40B4-BE49-F238E27FC236}">
                <a16:creationId xmlns:a16="http://schemas.microsoft.com/office/drawing/2014/main" id="{CC530FC3-F5DE-1911-F4C2-077BEA205715}"/>
              </a:ext>
            </a:extLst>
          </p:cNvPr>
          <p:cNvSpPr txBox="1"/>
          <p:nvPr/>
        </p:nvSpPr>
        <p:spPr>
          <a:xfrm>
            <a:off x="269033" y="4986841"/>
            <a:ext cx="11523306" cy="923330"/>
          </a:xfrm>
          <a:prstGeom prst="rect">
            <a:avLst/>
          </a:prstGeom>
          <a:noFill/>
        </p:spPr>
        <p:txBody>
          <a:bodyPr wrap="square" rtlCol="0">
            <a:spAutoFit/>
          </a:bodyPr>
          <a:lstStyle/>
          <a:p>
            <a:r>
              <a:rPr lang="en-US" dirty="0">
                <a:latin typeface="Bahnschrift" panose="020B0502040204020203" pitchFamily="34" charset="0"/>
              </a:rPr>
              <a:t>The Zomato dataset analysis explores restaurant performance and customer preferences across various countries. It focuses on identifying key trends and behaviors in the restaurant industry. The dataset has been cleaned and organized to provide meaningful insights for analysis.</a:t>
            </a:r>
            <a:endParaRPr lang="en-IN" dirty="0">
              <a:latin typeface="Bahnschrift" panose="020B0502040204020203" pitchFamily="34" charset="0"/>
            </a:endParaRPr>
          </a:p>
        </p:txBody>
      </p:sp>
      <p:sp>
        <p:nvSpPr>
          <p:cNvPr id="42" name="Rectangle: Diagonal Corners Rounded 41">
            <a:extLst>
              <a:ext uri="{FF2B5EF4-FFF2-40B4-BE49-F238E27FC236}">
                <a16:creationId xmlns:a16="http://schemas.microsoft.com/office/drawing/2014/main" id="{727732F9-1443-2B08-02D4-254414DCADF7}"/>
              </a:ext>
            </a:extLst>
          </p:cNvPr>
          <p:cNvSpPr/>
          <p:nvPr/>
        </p:nvSpPr>
        <p:spPr>
          <a:xfrm>
            <a:off x="4762021" y="641366"/>
            <a:ext cx="243192" cy="233464"/>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Diagonal Corners Rounded 44">
            <a:extLst>
              <a:ext uri="{FF2B5EF4-FFF2-40B4-BE49-F238E27FC236}">
                <a16:creationId xmlns:a16="http://schemas.microsoft.com/office/drawing/2014/main" id="{66EC6BF0-F723-94E5-211A-FD1DA920CAC3}"/>
              </a:ext>
            </a:extLst>
          </p:cNvPr>
          <p:cNvSpPr/>
          <p:nvPr/>
        </p:nvSpPr>
        <p:spPr>
          <a:xfrm>
            <a:off x="7033212" y="244103"/>
            <a:ext cx="243192" cy="233464"/>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74039E5A-69E7-13C7-38A9-1B057CF95C17}"/>
              </a:ext>
            </a:extLst>
          </p:cNvPr>
          <p:cNvGrpSpPr/>
          <p:nvPr/>
        </p:nvGrpSpPr>
        <p:grpSpPr>
          <a:xfrm>
            <a:off x="4387727" y="233464"/>
            <a:ext cx="2888677" cy="641366"/>
            <a:chOff x="4387727" y="233464"/>
            <a:chExt cx="2911151" cy="598281"/>
          </a:xfrm>
        </p:grpSpPr>
        <p:sp>
          <p:nvSpPr>
            <p:cNvPr id="28" name="TextBox 27">
              <a:extLst>
                <a:ext uri="{FF2B5EF4-FFF2-40B4-BE49-F238E27FC236}">
                  <a16:creationId xmlns:a16="http://schemas.microsoft.com/office/drawing/2014/main" id="{52E32B4A-1B76-4A3B-5D4A-945E76A366F8}"/>
                </a:ext>
              </a:extLst>
            </p:cNvPr>
            <p:cNvSpPr txBox="1"/>
            <p:nvPr/>
          </p:nvSpPr>
          <p:spPr>
            <a:xfrm>
              <a:off x="4387727" y="341041"/>
              <a:ext cx="2911151" cy="369332"/>
            </a:xfrm>
            <a:prstGeom prst="rect">
              <a:avLst/>
            </a:prstGeom>
            <a:noFill/>
          </p:spPr>
          <p:txBody>
            <a:bodyPr wrap="square" rtlCol="0">
              <a:spAutoFit/>
            </a:bodyPr>
            <a:lstStyle/>
            <a:p>
              <a:pPr algn="ctr"/>
              <a:r>
                <a:rPr lang="en-IN" b="1" dirty="0">
                  <a:solidFill>
                    <a:srgbClr val="000000"/>
                  </a:solidFill>
                </a:rPr>
                <a:t>DATA OVERVIEW</a:t>
              </a:r>
            </a:p>
          </p:txBody>
        </p:sp>
        <p:grpSp>
          <p:nvGrpSpPr>
            <p:cNvPr id="55" name="Group 54">
              <a:extLst>
                <a:ext uri="{FF2B5EF4-FFF2-40B4-BE49-F238E27FC236}">
                  <a16:creationId xmlns:a16="http://schemas.microsoft.com/office/drawing/2014/main" id="{4D668981-CA78-5E04-D946-E789D76D2A4B}"/>
                </a:ext>
              </a:extLst>
            </p:cNvPr>
            <p:cNvGrpSpPr/>
            <p:nvPr/>
          </p:nvGrpSpPr>
          <p:grpSpPr>
            <a:xfrm>
              <a:off x="4399383" y="233464"/>
              <a:ext cx="362638" cy="531277"/>
              <a:chOff x="4399383" y="233464"/>
              <a:chExt cx="362638" cy="531277"/>
            </a:xfrm>
          </p:grpSpPr>
          <p:cxnSp>
            <p:nvCxnSpPr>
              <p:cNvPr id="51" name="Straight Connector 50">
                <a:extLst>
                  <a:ext uri="{FF2B5EF4-FFF2-40B4-BE49-F238E27FC236}">
                    <a16:creationId xmlns:a16="http://schemas.microsoft.com/office/drawing/2014/main" id="{A7AF681E-2A08-52C8-FBBF-638FE6F739FB}"/>
                  </a:ext>
                </a:extLst>
              </p:cNvPr>
              <p:cNvCxnSpPr/>
              <p:nvPr/>
            </p:nvCxnSpPr>
            <p:spPr>
              <a:xfrm flipH="1">
                <a:off x="4399383" y="758098"/>
                <a:ext cx="362638" cy="0"/>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B2BE8BD-632B-D901-FB7A-84B881838AE8}"/>
                  </a:ext>
                </a:extLst>
              </p:cNvPr>
              <p:cNvCxnSpPr>
                <a:cxnSpLocks/>
              </p:cNvCxnSpPr>
              <p:nvPr/>
            </p:nvCxnSpPr>
            <p:spPr>
              <a:xfrm flipV="1">
                <a:off x="4399383" y="233464"/>
                <a:ext cx="0" cy="531277"/>
              </a:xfrm>
              <a:prstGeom prst="line">
                <a:avLst/>
              </a:prstGeom>
              <a:ln w="4762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CE71A096-AD82-FC09-8505-0496F1C696DA}"/>
                </a:ext>
              </a:extLst>
            </p:cNvPr>
            <p:cNvGrpSpPr/>
            <p:nvPr/>
          </p:nvGrpSpPr>
          <p:grpSpPr>
            <a:xfrm flipH="1">
              <a:off x="6684756" y="495440"/>
              <a:ext cx="502033" cy="336305"/>
              <a:chOff x="4399383" y="233464"/>
              <a:chExt cx="362638" cy="531277"/>
            </a:xfrm>
          </p:grpSpPr>
          <p:cxnSp>
            <p:nvCxnSpPr>
              <p:cNvPr id="57" name="Straight Connector 56">
                <a:extLst>
                  <a:ext uri="{FF2B5EF4-FFF2-40B4-BE49-F238E27FC236}">
                    <a16:creationId xmlns:a16="http://schemas.microsoft.com/office/drawing/2014/main" id="{B8D1FFC9-CFAA-A1C5-BABE-79FB127A1754}"/>
                  </a:ext>
                </a:extLst>
              </p:cNvPr>
              <p:cNvCxnSpPr/>
              <p:nvPr/>
            </p:nvCxnSpPr>
            <p:spPr>
              <a:xfrm flipH="1">
                <a:off x="4399383" y="758098"/>
                <a:ext cx="362638" cy="0"/>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4E7CBA9-76B4-0B3A-A784-A858A365CDDE}"/>
                  </a:ext>
                </a:extLst>
              </p:cNvPr>
              <p:cNvCxnSpPr>
                <a:cxnSpLocks/>
              </p:cNvCxnSpPr>
              <p:nvPr/>
            </p:nvCxnSpPr>
            <p:spPr>
              <a:xfrm flipV="1">
                <a:off x="4399383" y="233464"/>
                <a:ext cx="0" cy="531277"/>
              </a:xfrm>
              <a:prstGeom prst="line">
                <a:avLst/>
              </a:prstGeom>
              <a:ln w="47625"/>
            </p:spPr>
            <p:style>
              <a:lnRef idx="1">
                <a:schemeClr val="accent1"/>
              </a:lnRef>
              <a:fillRef idx="0">
                <a:schemeClr val="accent1"/>
              </a:fillRef>
              <a:effectRef idx="0">
                <a:schemeClr val="accent1"/>
              </a:effectRef>
              <a:fontRef idx="minor">
                <a:schemeClr val="tx1"/>
              </a:fontRef>
            </p:style>
          </p:cxnSp>
        </p:grpSp>
        <p:cxnSp>
          <p:nvCxnSpPr>
            <p:cNvPr id="60" name="Straight Connector 59">
              <a:extLst>
                <a:ext uri="{FF2B5EF4-FFF2-40B4-BE49-F238E27FC236}">
                  <a16:creationId xmlns:a16="http://schemas.microsoft.com/office/drawing/2014/main" id="{CD3925BB-85D2-97AB-E6FB-EA46FA15341B}"/>
                </a:ext>
              </a:extLst>
            </p:cNvPr>
            <p:cNvCxnSpPr>
              <a:cxnSpLocks/>
            </p:cNvCxnSpPr>
            <p:nvPr/>
          </p:nvCxnSpPr>
          <p:spPr>
            <a:xfrm>
              <a:off x="4465054" y="243700"/>
              <a:ext cx="2756499" cy="10639"/>
            </a:xfrm>
            <a:prstGeom prst="line">
              <a:avLst/>
            </a:prstGeom>
            <a:ln w="47625" cap="rnd">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7CFD77-0B2D-9987-519D-BB403419DF2A}"/>
                </a:ext>
              </a:extLst>
            </p:cNvPr>
            <p:cNvCxnSpPr>
              <a:cxnSpLocks/>
            </p:cNvCxnSpPr>
            <p:nvPr/>
          </p:nvCxnSpPr>
          <p:spPr>
            <a:xfrm>
              <a:off x="5101290" y="819822"/>
              <a:ext cx="1583466" cy="8453"/>
            </a:xfrm>
            <a:prstGeom prst="line">
              <a:avLst/>
            </a:prstGeom>
            <a:ln w="47625" cap="rnd">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76551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BBB3735-229C-4456-BAC9-9A134FD34622}"/>
              </a:ext>
            </a:extLst>
          </p:cNvPr>
          <p:cNvSpPr txBox="1"/>
          <p:nvPr/>
        </p:nvSpPr>
        <p:spPr>
          <a:xfrm>
            <a:off x="3331528" y="602680"/>
            <a:ext cx="5528950" cy="523220"/>
          </a:xfrm>
          <a:prstGeom prst="rect">
            <a:avLst/>
          </a:prstGeom>
          <a:noFill/>
        </p:spPr>
        <p:txBody>
          <a:bodyPr wrap="none" rtlCol="0">
            <a:spAutoFit/>
          </a:bodyPr>
          <a:lstStyle/>
          <a:p>
            <a:pPr algn="ctr"/>
            <a:r>
              <a:rPr lang="en-US" altLang="zh-CN" sz="2800" dirty="0">
                <a:solidFill>
                  <a:srgbClr val="4A5A69"/>
                </a:solidFill>
                <a:cs typeface="+mn-ea"/>
                <a:sym typeface="+mn-lt"/>
              </a:rPr>
              <a:t>COUNTRY WISE RESTAURANTS</a:t>
            </a:r>
            <a:endParaRPr lang="zh-CN" altLang="en-US" sz="2800" dirty="0">
              <a:solidFill>
                <a:srgbClr val="4A5A69"/>
              </a:solidFill>
              <a:cs typeface="+mn-ea"/>
              <a:sym typeface="+mn-lt"/>
            </a:endParaRPr>
          </a:p>
        </p:txBody>
      </p:sp>
      <p:grpSp>
        <p:nvGrpSpPr>
          <p:cNvPr id="7" name="Group 37">
            <a:extLst>
              <a:ext uri="{FF2B5EF4-FFF2-40B4-BE49-F238E27FC236}">
                <a16:creationId xmlns:a16="http://schemas.microsoft.com/office/drawing/2014/main" id="{614790E9-1E9D-42FB-B503-463E6837C6A2}"/>
              </a:ext>
            </a:extLst>
          </p:cNvPr>
          <p:cNvGrpSpPr/>
          <p:nvPr/>
        </p:nvGrpSpPr>
        <p:grpSpPr>
          <a:xfrm>
            <a:off x="75857" y="4977113"/>
            <a:ext cx="11776619" cy="1191123"/>
            <a:chOff x="390255" y="1410130"/>
            <a:chExt cx="2452106" cy="1586026"/>
          </a:xfrm>
        </p:grpSpPr>
        <p:sp>
          <p:nvSpPr>
            <p:cNvPr id="8" name="TextBox 4">
              <a:extLst>
                <a:ext uri="{FF2B5EF4-FFF2-40B4-BE49-F238E27FC236}">
                  <a16:creationId xmlns:a16="http://schemas.microsoft.com/office/drawing/2014/main" id="{8E239881-39C9-41CE-B25C-23177799E961}"/>
                </a:ext>
              </a:extLst>
            </p:cNvPr>
            <p:cNvSpPr txBox="1"/>
            <p:nvPr/>
          </p:nvSpPr>
          <p:spPr>
            <a:xfrm>
              <a:off x="403221" y="1766707"/>
              <a:ext cx="2439140" cy="1229449"/>
            </a:xfrm>
            <a:prstGeom prst="rect">
              <a:avLst/>
            </a:prstGeom>
            <a:noFill/>
          </p:spPr>
          <p:txBody>
            <a:bodyPr wrap="square" rtlCol="0">
              <a:spAutoFit/>
            </a:bodyPr>
            <a:lstStyle/>
            <a:p>
              <a:r>
                <a:rPr lang="en-US" dirty="0"/>
                <a:t>The </a:t>
              </a:r>
              <a:r>
                <a:rPr lang="en-US" b="1" dirty="0"/>
                <a:t>restaurant counts country-wise chart</a:t>
              </a:r>
              <a:r>
                <a:rPr lang="en-US" dirty="0"/>
                <a:t> provides valuable insights into the geographical distribution and density of restaurants listed on Zomato.  It highlights Zomato's dominance in countries like India and US, reflecting strong market penetration and a diverse user base. </a:t>
              </a:r>
              <a:endParaRPr lang="en-US" altLang="ko-KR" dirty="0">
                <a:solidFill>
                  <a:schemeClr val="tx1">
                    <a:lumMod val="75000"/>
                    <a:lumOff val="25000"/>
                  </a:schemeClr>
                </a:solidFill>
                <a:cs typeface="+mn-ea"/>
                <a:sym typeface="+mn-lt"/>
              </a:endParaRPr>
            </a:p>
          </p:txBody>
        </p:sp>
        <p:sp>
          <p:nvSpPr>
            <p:cNvPr id="9" name="TextBox 5">
              <a:extLst>
                <a:ext uri="{FF2B5EF4-FFF2-40B4-BE49-F238E27FC236}">
                  <a16:creationId xmlns:a16="http://schemas.microsoft.com/office/drawing/2014/main" id="{A5BBA1D3-078E-419A-8E13-6CB34037D845}"/>
                </a:ext>
              </a:extLst>
            </p:cNvPr>
            <p:cNvSpPr txBox="1"/>
            <p:nvPr/>
          </p:nvSpPr>
          <p:spPr>
            <a:xfrm>
              <a:off x="390255" y="1410130"/>
              <a:ext cx="2452106" cy="409817"/>
            </a:xfrm>
            <a:prstGeom prst="rect">
              <a:avLst/>
            </a:prstGeom>
            <a:noFill/>
          </p:spPr>
          <p:txBody>
            <a:bodyPr wrap="square" lIns="108000" rIns="108000" rtlCol="0">
              <a:spAutoFit/>
            </a:bodyPr>
            <a:lstStyle/>
            <a:p>
              <a:r>
                <a:rPr lang="en-US" altLang="ko-KR" sz="1400" b="1" dirty="0">
                  <a:solidFill>
                    <a:schemeClr val="tx1">
                      <a:lumMod val="75000"/>
                      <a:lumOff val="25000"/>
                    </a:schemeClr>
                  </a:solidFill>
                  <a:cs typeface="+mn-ea"/>
                  <a:sym typeface="+mn-lt"/>
                </a:rPr>
                <a:t>INSIGHTS:-</a:t>
              </a:r>
              <a:endParaRPr lang="ko-KR" altLang="en-US" sz="1400" b="1" dirty="0">
                <a:solidFill>
                  <a:schemeClr val="tx1">
                    <a:lumMod val="75000"/>
                    <a:lumOff val="25000"/>
                  </a:schemeClr>
                </a:solidFill>
                <a:cs typeface="+mn-ea"/>
                <a:sym typeface="+mn-lt"/>
              </a:endParaRPr>
            </a:p>
          </p:txBody>
        </p:sp>
      </p:grpSp>
      <p:graphicFrame>
        <p:nvGraphicFramePr>
          <p:cNvPr id="18" name="Chart 17">
            <a:extLst>
              <a:ext uri="{FF2B5EF4-FFF2-40B4-BE49-F238E27FC236}">
                <a16:creationId xmlns:a16="http://schemas.microsoft.com/office/drawing/2014/main" id="{825BDCAD-BDF2-7402-AC2A-E14D59F8EAA5}"/>
              </a:ext>
            </a:extLst>
          </p:cNvPr>
          <p:cNvGraphicFramePr/>
          <p:nvPr>
            <p:extLst>
              <p:ext uri="{D42A27DB-BD31-4B8C-83A1-F6EECF244321}">
                <p14:modId xmlns:p14="http://schemas.microsoft.com/office/powerpoint/2010/main" val="1818010151"/>
              </p:ext>
            </p:extLst>
          </p:nvPr>
        </p:nvGraphicFramePr>
        <p:xfrm>
          <a:off x="75857" y="1486507"/>
          <a:ext cx="4299374" cy="2811754"/>
        </p:xfrm>
        <a:graphic>
          <a:graphicData uri="http://schemas.openxmlformats.org/drawingml/2006/chart">
            <c:chart xmlns:c="http://schemas.openxmlformats.org/drawingml/2006/chart" xmlns:r="http://schemas.openxmlformats.org/officeDocument/2006/relationships" r:id="rId2"/>
          </a:graphicData>
        </a:graphic>
      </p:graphicFrame>
      <p:pic>
        <p:nvPicPr>
          <p:cNvPr id="24" name="Picture 23">
            <a:extLst>
              <a:ext uri="{FF2B5EF4-FFF2-40B4-BE49-F238E27FC236}">
                <a16:creationId xmlns:a16="http://schemas.microsoft.com/office/drawing/2014/main" id="{58185812-F480-59FD-E98A-1ADE77868708}"/>
              </a:ext>
            </a:extLst>
          </p:cNvPr>
          <p:cNvPicPr>
            <a:picLocks noChangeAspect="1"/>
          </p:cNvPicPr>
          <p:nvPr/>
        </p:nvPicPr>
        <p:blipFill>
          <a:blip r:embed="rId3">
            <a:extLst>
              <a:ext uri="{28A0092B-C50C-407E-A947-70E740481C1C}">
                <a14:useLocalDpi xmlns:a14="http://schemas.microsoft.com/office/drawing/2010/main" val="0"/>
              </a:ext>
            </a:extLst>
          </a:blip>
          <a:srcRect l="16769" t="21404" r="46433" b="30089"/>
          <a:stretch/>
        </p:blipFill>
        <p:spPr>
          <a:xfrm>
            <a:off x="4590586" y="1393693"/>
            <a:ext cx="4269892" cy="3661618"/>
          </a:xfrm>
          <a:prstGeom prst="rect">
            <a:avLst/>
          </a:prstGeom>
          <a:ln w="15875">
            <a:solidFill>
              <a:schemeClr val="tx1"/>
            </a:solidFill>
          </a:ln>
        </p:spPr>
      </p:pic>
      <p:pic>
        <p:nvPicPr>
          <p:cNvPr id="26" name="Picture 25">
            <a:extLst>
              <a:ext uri="{FF2B5EF4-FFF2-40B4-BE49-F238E27FC236}">
                <a16:creationId xmlns:a16="http://schemas.microsoft.com/office/drawing/2014/main" id="{E2BAFE33-69F6-00BD-EE84-8D73DA61B8F6}"/>
              </a:ext>
            </a:extLst>
          </p:cNvPr>
          <p:cNvPicPr>
            <a:picLocks noChangeAspect="1"/>
          </p:cNvPicPr>
          <p:nvPr/>
        </p:nvPicPr>
        <p:blipFill>
          <a:blip r:embed="rId4">
            <a:extLst>
              <a:ext uri="{28A0092B-C50C-407E-A947-70E740481C1C}">
                <a14:useLocalDpi xmlns:a14="http://schemas.microsoft.com/office/drawing/2010/main" val="0"/>
              </a:ext>
            </a:extLst>
          </a:blip>
          <a:srcRect l="15060" t="36780" r="70597" b="29652"/>
          <a:stretch/>
        </p:blipFill>
        <p:spPr>
          <a:xfrm>
            <a:off x="9193296" y="1362124"/>
            <a:ext cx="2874535" cy="3851213"/>
          </a:xfrm>
          <a:prstGeom prst="rect">
            <a:avLst/>
          </a:prstGeom>
          <a:ln w="15875">
            <a:solidFill>
              <a:schemeClr val="tx1"/>
            </a:solidFill>
          </a:ln>
        </p:spPr>
      </p:pic>
      <p:sp>
        <p:nvSpPr>
          <p:cNvPr id="2" name="TextBox 1">
            <a:extLst>
              <a:ext uri="{FF2B5EF4-FFF2-40B4-BE49-F238E27FC236}">
                <a16:creationId xmlns:a16="http://schemas.microsoft.com/office/drawing/2014/main" id="{325BB428-D701-AA60-80EA-02644DF980E9}"/>
              </a:ext>
            </a:extLst>
          </p:cNvPr>
          <p:cNvSpPr txBox="1"/>
          <p:nvPr/>
        </p:nvSpPr>
        <p:spPr>
          <a:xfrm>
            <a:off x="2957208" y="63676"/>
            <a:ext cx="7247107" cy="523220"/>
          </a:xfrm>
          <a:prstGeom prst="rect">
            <a:avLst/>
          </a:prstGeom>
          <a:solidFill>
            <a:srgbClr val="00B0F0">
              <a:alpha val="25000"/>
            </a:srgbClr>
          </a:solidFill>
        </p:spPr>
        <p:txBody>
          <a:bodyPr wrap="square" rtlCol="0">
            <a:spAutoFit/>
          </a:bodyPr>
          <a:lstStyle/>
          <a:p>
            <a:r>
              <a:rPr lang="en-IN" sz="2800" b="1" dirty="0">
                <a:solidFill>
                  <a:srgbClr val="00B050"/>
                </a:solidFill>
                <a:latin typeface="Century" panose="02040604050505020304" pitchFamily="18" charset="0"/>
              </a:rPr>
              <a:t>KEY PERFORMANCE INDICATORS</a:t>
            </a:r>
          </a:p>
        </p:txBody>
      </p:sp>
      <p:sp>
        <p:nvSpPr>
          <p:cNvPr id="3" name="Rectangle 2">
            <a:extLst>
              <a:ext uri="{FF2B5EF4-FFF2-40B4-BE49-F238E27FC236}">
                <a16:creationId xmlns:a16="http://schemas.microsoft.com/office/drawing/2014/main" id="{F769B08D-CCF7-4EBB-9E24-3082E6F3C7C6}"/>
              </a:ext>
            </a:extLst>
          </p:cNvPr>
          <p:cNvSpPr/>
          <p:nvPr/>
        </p:nvSpPr>
        <p:spPr>
          <a:xfrm>
            <a:off x="2801566" y="63676"/>
            <a:ext cx="68094" cy="523220"/>
          </a:xfrm>
          <a:prstGeom prst="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3501698-DE2B-9B1C-1DB1-B9D3381D4E09}"/>
              </a:ext>
            </a:extLst>
          </p:cNvPr>
          <p:cNvSpPr/>
          <p:nvPr/>
        </p:nvSpPr>
        <p:spPr>
          <a:xfrm>
            <a:off x="9429346" y="63676"/>
            <a:ext cx="68094" cy="523220"/>
          </a:xfrm>
          <a:prstGeom prst="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360806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C339B-E1A3-FB94-6282-4802AC492B7B}"/>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740691A5-36E9-AE19-07CF-9D0EC84A5141}"/>
              </a:ext>
            </a:extLst>
          </p:cNvPr>
          <p:cNvSpPr txBox="1"/>
          <p:nvPr/>
        </p:nvSpPr>
        <p:spPr>
          <a:xfrm>
            <a:off x="1302548" y="602680"/>
            <a:ext cx="10889452" cy="523220"/>
          </a:xfrm>
          <a:prstGeom prst="rect">
            <a:avLst/>
          </a:prstGeom>
          <a:noFill/>
          <a:ln>
            <a:noFill/>
          </a:ln>
        </p:spPr>
        <p:txBody>
          <a:bodyPr wrap="square" rtlCol="0">
            <a:spAutoFit/>
          </a:bodyPr>
          <a:lstStyle/>
          <a:p>
            <a:pPr algn="ctr"/>
            <a:r>
              <a:rPr lang="en-US" altLang="zh-CN" sz="2800" b="1" dirty="0">
                <a:solidFill>
                  <a:schemeClr val="accent6">
                    <a:lumMod val="75000"/>
                  </a:schemeClr>
                </a:solidFill>
                <a:highlight>
                  <a:srgbClr val="FFFF00"/>
                </a:highlight>
                <a:latin typeface="Times New Roman" panose="02020603050405020304" pitchFamily="18" charset="0"/>
                <a:cs typeface="Times New Roman" panose="02020603050405020304" pitchFamily="18" charset="0"/>
                <a:sym typeface="+mn-lt"/>
              </a:rPr>
              <a:t> NO. OF RESTAURANTS BASED ON AVERAGE RATING </a:t>
            </a:r>
            <a:endParaRPr lang="zh-CN" altLang="en-US" sz="2800" b="1" dirty="0">
              <a:solidFill>
                <a:schemeClr val="accent6">
                  <a:lumMod val="75000"/>
                </a:schemeClr>
              </a:solidFill>
              <a:highlight>
                <a:srgbClr val="FFFF00"/>
              </a:highlight>
              <a:latin typeface="Times New Roman" panose="02020603050405020304" pitchFamily="18" charset="0"/>
              <a:cs typeface="Times New Roman" panose="02020603050405020304" pitchFamily="18" charset="0"/>
              <a:sym typeface="+mn-lt"/>
            </a:endParaRPr>
          </a:p>
        </p:txBody>
      </p:sp>
      <p:grpSp>
        <p:nvGrpSpPr>
          <p:cNvPr id="7" name="Group 37">
            <a:extLst>
              <a:ext uri="{FF2B5EF4-FFF2-40B4-BE49-F238E27FC236}">
                <a16:creationId xmlns:a16="http://schemas.microsoft.com/office/drawing/2014/main" id="{81103566-37D4-0BA3-3D67-DC89933CD989}"/>
              </a:ext>
            </a:extLst>
          </p:cNvPr>
          <p:cNvGrpSpPr/>
          <p:nvPr/>
        </p:nvGrpSpPr>
        <p:grpSpPr>
          <a:xfrm>
            <a:off x="75857" y="4977113"/>
            <a:ext cx="11776619" cy="1474073"/>
            <a:chOff x="390255" y="1410130"/>
            <a:chExt cx="2452106" cy="1962785"/>
          </a:xfrm>
        </p:grpSpPr>
        <p:sp>
          <p:nvSpPr>
            <p:cNvPr id="8" name="TextBox 4">
              <a:extLst>
                <a:ext uri="{FF2B5EF4-FFF2-40B4-BE49-F238E27FC236}">
                  <a16:creationId xmlns:a16="http://schemas.microsoft.com/office/drawing/2014/main" id="{7CD6DD68-B496-B729-5614-D3A755FD2A3D}"/>
                </a:ext>
              </a:extLst>
            </p:cNvPr>
            <p:cNvSpPr txBox="1"/>
            <p:nvPr/>
          </p:nvSpPr>
          <p:spPr>
            <a:xfrm>
              <a:off x="403221" y="1774631"/>
              <a:ext cx="2439140" cy="1598284"/>
            </a:xfrm>
            <a:prstGeom prst="rect">
              <a:avLst/>
            </a:prstGeom>
            <a:noFill/>
          </p:spPr>
          <p:txBody>
            <a:bodyPr wrap="square" rtlCol="0">
              <a:spAutoFit/>
            </a:bodyPr>
            <a:lstStyle/>
            <a:p>
              <a:r>
                <a:rPr lang="en-US" dirty="0"/>
                <a:t>Highlight high-rated restaurants (4.0+) to build trust and attract more users to the platform. Provide tools and insights for low-rated restaurants to enhance service quality and boost customer satisfaction. Encourage more restaurants to join by showcasing the business benefits of maintaining strong ratings on the platform.</a:t>
              </a:r>
              <a:endParaRPr lang="en-US" altLang="ko-KR" dirty="0">
                <a:solidFill>
                  <a:schemeClr val="tx1">
                    <a:lumMod val="75000"/>
                    <a:lumOff val="25000"/>
                  </a:schemeClr>
                </a:solidFill>
                <a:cs typeface="+mn-ea"/>
                <a:sym typeface="+mn-lt"/>
              </a:endParaRPr>
            </a:p>
          </p:txBody>
        </p:sp>
        <p:sp>
          <p:nvSpPr>
            <p:cNvPr id="9" name="TextBox 5">
              <a:extLst>
                <a:ext uri="{FF2B5EF4-FFF2-40B4-BE49-F238E27FC236}">
                  <a16:creationId xmlns:a16="http://schemas.microsoft.com/office/drawing/2014/main" id="{DCBFD430-59D7-D03A-8349-EBE21DA078C2}"/>
                </a:ext>
              </a:extLst>
            </p:cNvPr>
            <p:cNvSpPr txBox="1"/>
            <p:nvPr/>
          </p:nvSpPr>
          <p:spPr>
            <a:xfrm>
              <a:off x="390255" y="1410130"/>
              <a:ext cx="2452106" cy="409817"/>
            </a:xfrm>
            <a:prstGeom prst="rect">
              <a:avLst/>
            </a:prstGeom>
            <a:noFill/>
          </p:spPr>
          <p:txBody>
            <a:bodyPr wrap="square" lIns="108000" rIns="108000" rtlCol="0">
              <a:spAutoFit/>
            </a:bodyPr>
            <a:lstStyle/>
            <a:p>
              <a:r>
                <a:rPr lang="en-US" altLang="ko-KR" sz="1400" b="1" u="sng" dirty="0">
                  <a:solidFill>
                    <a:schemeClr val="tx1">
                      <a:lumMod val="75000"/>
                      <a:lumOff val="25000"/>
                    </a:schemeClr>
                  </a:solidFill>
                  <a:cs typeface="+mn-ea"/>
                  <a:sym typeface="+mn-lt"/>
                </a:rPr>
                <a:t>INSIGHTS:-</a:t>
              </a:r>
              <a:endParaRPr lang="ko-KR" altLang="en-US" sz="1400" b="1" u="sng" dirty="0">
                <a:solidFill>
                  <a:schemeClr val="tx1">
                    <a:lumMod val="75000"/>
                    <a:lumOff val="25000"/>
                  </a:schemeClr>
                </a:solidFill>
                <a:cs typeface="+mn-ea"/>
                <a:sym typeface="+mn-lt"/>
              </a:endParaRPr>
            </a:p>
          </p:txBody>
        </p:sp>
      </p:grpSp>
      <p:graphicFrame>
        <p:nvGraphicFramePr>
          <p:cNvPr id="4" name="Chart 3">
            <a:extLst>
              <a:ext uri="{FF2B5EF4-FFF2-40B4-BE49-F238E27FC236}">
                <a16:creationId xmlns:a16="http://schemas.microsoft.com/office/drawing/2014/main" id="{0A767015-C75B-D9A2-7C31-3E6EB6130B8B}"/>
              </a:ext>
            </a:extLst>
          </p:cNvPr>
          <p:cNvGraphicFramePr/>
          <p:nvPr>
            <p:extLst>
              <p:ext uri="{D42A27DB-BD31-4B8C-83A1-F6EECF244321}">
                <p14:modId xmlns:p14="http://schemas.microsoft.com/office/powerpoint/2010/main" val="1163131945"/>
              </p:ext>
            </p:extLst>
          </p:nvPr>
        </p:nvGraphicFramePr>
        <p:xfrm>
          <a:off x="75857" y="1659288"/>
          <a:ext cx="4067858" cy="3092207"/>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35B7463F-4A86-7751-FD68-9F43274E40B5}"/>
              </a:ext>
            </a:extLst>
          </p:cNvPr>
          <p:cNvPicPr>
            <a:picLocks noChangeAspect="1"/>
          </p:cNvPicPr>
          <p:nvPr/>
        </p:nvPicPr>
        <p:blipFill>
          <a:blip r:embed="rId3">
            <a:extLst>
              <a:ext uri="{28A0092B-C50C-407E-A947-70E740481C1C}">
                <a14:useLocalDpi xmlns:a14="http://schemas.microsoft.com/office/drawing/2010/main" val="0"/>
              </a:ext>
            </a:extLst>
          </a:blip>
          <a:srcRect l="16899" t="18228" r="52247" b="36682"/>
          <a:stretch/>
        </p:blipFill>
        <p:spPr>
          <a:xfrm>
            <a:off x="5729549" y="1748034"/>
            <a:ext cx="3761772" cy="3092207"/>
          </a:xfrm>
          <a:prstGeom prst="rect">
            <a:avLst/>
          </a:prstGeom>
          <a:ln w="15875">
            <a:solidFill>
              <a:schemeClr val="tx1"/>
            </a:solidFill>
          </a:ln>
        </p:spPr>
      </p:pic>
      <p:pic>
        <p:nvPicPr>
          <p:cNvPr id="12" name="Picture 11">
            <a:extLst>
              <a:ext uri="{FF2B5EF4-FFF2-40B4-BE49-F238E27FC236}">
                <a16:creationId xmlns:a16="http://schemas.microsoft.com/office/drawing/2014/main" id="{94A9211F-64BA-E82D-E49D-9F7593B691A3}"/>
              </a:ext>
            </a:extLst>
          </p:cNvPr>
          <p:cNvPicPr>
            <a:picLocks noChangeAspect="1"/>
          </p:cNvPicPr>
          <p:nvPr/>
        </p:nvPicPr>
        <p:blipFill>
          <a:blip r:embed="rId3">
            <a:extLst>
              <a:ext uri="{28A0092B-C50C-407E-A947-70E740481C1C}">
                <a14:useLocalDpi xmlns:a14="http://schemas.microsoft.com/office/drawing/2010/main" val="0"/>
              </a:ext>
            </a:extLst>
          </a:blip>
          <a:srcRect l="15094" t="72273" r="72089" b="14263"/>
          <a:stretch/>
        </p:blipFill>
        <p:spPr>
          <a:xfrm>
            <a:off x="9491321" y="2166831"/>
            <a:ext cx="2624822" cy="2037144"/>
          </a:xfrm>
          <a:prstGeom prst="rect">
            <a:avLst/>
          </a:prstGeom>
          <a:ln w="15875">
            <a:solidFill>
              <a:schemeClr val="tx1"/>
            </a:solidFill>
          </a:ln>
        </p:spPr>
      </p:pic>
    </p:spTree>
    <p:extLst>
      <p:ext uri="{BB962C8B-B14F-4D97-AF65-F5344CB8AC3E}">
        <p14:creationId xmlns:p14="http://schemas.microsoft.com/office/powerpoint/2010/main" val="38454367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5949B-A32D-22F4-F544-60D6B83B71A9}"/>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5D9AA6DC-9D14-0142-6DCC-CED1E42FE3C2}"/>
              </a:ext>
            </a:extLst>
          </p:cNvPr>
          <p:cNvSpPr txBox="1"/>
          <p:nvPr/>
        </p:nvSpPr>
        <p:spPr>
          <a:xfrm>
            <a:off x="1302548" y="602680"/>
            <a:ext cx="10889452" cy="523220"/>
          </a:xfrm>
          <a:prstGeom prst="rect">
            <a:avLst/>
          </a:prstGeom>
          <a:noFill/>
          <a:ln>
            <a:solidFill>
              <a:schemeClr val="bg2"/>
            </a:solidFill>
          </a:ln>
        </p:spPr>
        <p:txBody>
          <a:bodyPr wrap="square" rtlCol="0">
            <a:spAutoFit/>
          </a:bodyPr>
          <a:lstStyle/>
          <a:p>
            <a:pPr algn="ctr"/>
            <a:r>
              <a:rPr lang="en-US" altLang="zh-CN" sz="2800" b="1" dirty="0">
                <a:solidFill>
                  <a:schemeClr val="accent4">
                    <a:lumMod val="75000"/>
                  </a:schemeClr>
                </a:solidFill>
                <a:highlight>
                  <a:srgbClr val="C0C0C0"/>
                </a:highlight>
                <a:cs typeface="+mn-ea"/>
                <a:sym typeface="+mn-lt"/>
              </a:rPr>
              <a:t> </a:t>
            </a:r>
            <a:r>
              <a:rPr lang="en-US" altLang="zh-CN" sz="2800" b="1" dirty="0">
                <a:solidFill>
                  <a:schemeClr val="accent6">
                    <a:lumMod val="50000"/>
                  </a:schemeClr>
                </a:solidFill>
                <a:highlight>
                  <a:srgbClr val="C0C0C0"/>
                </a:highlight>
                <a:cs typeface="+mn-ea"/>
                <a:sym typeface="+mn-lt"/>
              </a:rPr>
              <a:t>RESTAURANT COUNT BY BUCKET RANGE  </a:t>
            </a:r>
            <a:endParaRPr lang="zh-CN" altLang="en-US" sz="2800" b="1" dirty="0">
              <a:solidFill>
                <a:schemeClr val="accent6">
                  <a:lumMod val="50000"/>
                </a:schemeClr>
              </a:solidFill>
              <a:highlight>
                <a:srgbClr val="C0C0C0"/>
              </a:highlight>
              <a:cs typeface="+mn-ea"/>
              <a:sym typeface="+mn-lt"/>
            </a:endParaRPr>
          </a:p>
        </p:txBody>
      </p:sp>
      <p:grpSp>
        <p:nvGrpSpPr>
          <p:cNvPr id="7" name="Group 37">
            <a:extLst>
              <a:ext uri="{FF2B5EF4-FFF2-40B4-BE49-F238E27FC236}">
                <a16:creationId xmlns:a16="http://schemas.microsoft.com/office/drawing/2014/main" id="{210F9812-6F7D-389D-58C2-27DEC1F5A812}"/>
              </a:ext>
            </a:extLst>
          </p:cNvPr>
          <p:cNvGrpSpPr/>
          <p:nvPr/>
        </p:nvGrpSpPr>
        <p:grpSpPr>
          <a:xfrm>
            <a:off x="75857" y="4977113"/>
            <a:ext cx="11776619" cy="1474073"/>
            <a:chOff x="390255" y="1410130"/>
            <a:chExt cx="2452106" cy="1962785"/>
          </a:xfrm>
        </p:grpSpPr>
        <p:sp>
          <p:nvSpPr>
            <p:cNvPr id="8" name="TextBox 4">
              <a:extLst>
                <a:ext uri="{FF2B5EF4-FFF2-40B4-BE49-F238E27FC236}">
                  <a16:creationId xmlns:a16="http://schemas.microsoft.com/office/drawing/2014/main" id="{E5F2BEB1-237C-4CC2-B263-3BFEF6CA7C75}"/>
                </a:ext>
              </a:extLst>
            </p:cNvPr>
            <p:cNvSpPr txBox="1"/>
            <p:nvPr/>
          </p:nvSpPr>
          <p:spPr>
            <a:xfrm>
              <a:off x="403221" y="1774631"/>
              <a:ext cx="2439140" cy="1598284"/>
            </a:xfrm>
            <a:prstGeom prst="rect">
              <a:avLst/>
            </a:prstGeom>
            <a:noFill/>
          </p:spPr>
          <p:txBody>
            <a:bodyPr wrap="square" rtlCol="0">
              <a:spAutoFit/>
            </a:bodyPr>
            <a:lstStyle/>
            <a:p>
              <a:r>
                <a:rPr lang="en-US" dirty="0"/>
                <a:t>The dominance of premium-lounge restaurants (8,118) highlights a focus on upscale dining, while low- (460) and mid-range (576) options are underrepresented, suggesting potential to attract budget-conscious users. High-range (397) restaurants are the smallest segment, signaling a gap to fill in mid-tier luxury dining.</a:t>
              </a:r>
              <a:endParaRPr lang="en-US" altLang="ko-KR" dirty="0">
                <a:solidFill>
                  <a:schemeClr val="tx1">
                    <a:lumMod val="75000"/>
                    <a:lumOff val="25000"/>
                  </a:schemeClr>
                </a:solidFill>
                <a:cs typeface="+mn-ea"/>
                <a:sym typeface="+mn-lt"/>
              </a:endParaRPr>
            </a:p>
          </p:txBody>
        </p:sp>
        <p:sp>
          <p:nvSpPr>
            <p:cNvPr id="9" name="TextBox 5">
              <a:extLst>
                <a:ext uri="{FF2B5EF4-FFF2-40B4-BE49-F238E27FC236}">
                  <a16:creationId xmlns:a16="http://schemas.microsoft.com/office/drawing/2014/main" id="{31CF329A-1661-FEA5-6258-EF16DDE98E82}"/>
                </a:ext>
              </a:extLst>
            </p:cNvPr>
            <p:cNvSpPr txBox="1"/>
            <p:nvPr/>
          </p:nvSpPr>
          <p:spPr>
            <a:xfrm>
              <a:off x="390255" y="1410130"/>
              <a:ext cx="2452106" cy="409817"/>
            </a:xfrm>
            <a:prstGeom prst="rect">
              <a:avLst/>
            </a:prstGeom>
            <a:noFill/>
          </p:spPr>
          <p:txBody>
            <a:bodyPr wrap="square" lIns="108000" rIns="108000" rtlCol="0">
              <a:spAutoFit/>
            </a:bodyPr>
            <a:lstStyle/>
            <a:p>
              <a:r>
                <a:rPr lang="en-US" altLang="ko-KR" sz="1400" b="1" dirty="0">
                  <a:solidFill>
                    <a:schemeClr val="tx1">
                      <a:lumMod val="75000"/>
                      <a:lumOff val="25000"/>
                    </a:schemeClr>
                  </a:solidFill>
                  <a:cs typeface="+mn-ea"/>
                  <a:sym typeface="+mn-lt"/>
                </a:rPr>
                <a:t>INSIGHTS:-</a:t>
              </a:r>
              <a:endParaRPr lang="ko-KR" altLang="en-US" sz="1400" b="1" dirty="0">
                <a:solidFill>
                  <a:schemeClr val="tx1">
                    <a:lumMod val="75000"/>
                    <a:lumOff val="25000"/>
                  </a:schemeClr>
                </a:solidFill>
                <a:cs typeface="+mn-ea"/>
                <a:sym typeface="+mn-lt"/>
              </a:endParaRPr>
            </a:p>
          </p:txBody>
        </p:sp>
      </p:grpSp>
      <p:graphicFrame>
        <p:nvGraphicFramePr>
          <p:cNvPr id="14" name="Chart 13">
            <a:extLst>
              <a:ext uri="{FF2B5EF4-FFF2-40B4-BE49-F238E27FC236}">
                <a16:creationId xmlns:a16="http://schemas.microsoft.com/office/drawing/2014/main" id="{64999EFE-33BE-798F-D363-7E46473589D8}"/>
              </a:ext>
            </a:extLst>
          </p:cNvPr>
          <p:cNvGraphicFramePr/>
          <p:nvPr>
            <p:extLst>
              <p:ext uri="{D42A27DB-BD31-4B8C-83A1-F6EECF244321}">
                <p14:modId xmlns:p14="http://schemas.microsoft.com/office/powerpoint/2010/main" val="2088754793"/>
              </p:ext>
            </p:extLst>
          </p:nvPr>
        </p:nvGraphicFramePr>
        <p:xfrm>
          <a:off x="75857" y="1345769"/>
          <a:ext cx="5260050" cy="3631344"/>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a:extLst>
              <a:ext uri="{FF2B5EF4-FFF2-40B4-BE49-F238E27FC236}">
                <a16:creationId xmlns:a16="http://schemas.microsoft.com/office/drawing/2014/main" id="{48C6F06F-245B-A442-A1FE-A02DD102614E}"/>
              </a:ext>
            </a:extLst>
          </p:cNvPr>
          <p:cNvPicPr>
            <a:picLocks noChangeAspect="1"/>
          </p:cNvPicPr>
          <p:nvPr/>
        </p:nvPicPr>
        <p:blipFill>
          <a:blip r:embed="rId3">
            <a:extLst>
              <a:ext uri="{28A0092B-C50C-407E-A947-70E740481C1C}">
                <a14:useLocalDpi xmlns:a14="http://schemas.microsoft.com/office/drawing/2010/main" val="0"/>
              </a:ext>
            </a:extLst>
          </a:blip>
          <a:srcRect l="17505" t="20272" r="44168" b="42392"/>
          <a:stretch/>
        </p:blipFill>
        <p:spPr>
          <a:xfrm>
            <a:off x="7443411" y="1456687"/>
            <a:ext cx="4672732" cy="2560515"/>
          </a:xfrm>
          <a:prstGeom prst="rect">
            <a:avLst/>
          </a:prstGeom>
        </p:spPr>
      </p:pic>
      <p:pic>
        <p:nvPicPr>
          <p:cNvPr id="6" name="Picture 5">
            <a:extLst>
              <a:ext uri="{FF2B5EF4-FFF2-40B4-BE49-F238E27FC236}">
                <a16:creationId xmlns:a16="http://schemas.microsoft.com/office/drawing/2014/main" id="{C541C981-2950-E320-207C-35C3DA3FDE2A}"/>
              </a:ext>
            </a:extLst>
          </p:cNvPr>
          <p:cNvPicPr>
            <a:picLocks noChangeAspect="1"/>
          </p:cNvPicPr>
          <p:nvPr/>
        </p:nvPicPr>
        <p:blipFill>
          <a:blip r:embed="rId3">
            <a:extLst>
              <a:ext uri="{28A0092B-C50C-407E-A947-70E740481C1C}">
                <a14:useLocalDpi xmlns:a14="http://schemas.microsoft.com/office/drawing/2010/main" val="0"/>
              </a:ext>
            </a:extLst>
          </a:blip>
          <a:srcRect l="14157" t="64898" r="71302" b="24220"/>
          <a:stretch/>
        </p:blipFill>
        <p:spPr>
          <a:xfrm>
            <a:off x="7716416" y="4027343"/>
            <a:ext cx="3237723" cy="1123155"/>
          </a:xfrm>
          <a:prstGeom prst="rect">
            <a:avLst/>
          </a:prstGeom>
        </p:spPr>
      </p:pic>
      <p:pic>
        <p:nvPicPr>
          <p:cNvPr id="4" name="Picture 3">
            <a:extLst>
              <a:ext uri="{FF2B5EF4-FFF2-40B4-BE49-F238E27FC236}">
                <a16:creationId xmlns:a16="http://schemas.microsoft.com/office/drawing/2014/main" id="{E1C0E806-C375-1E09-612B-231A2C80D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2483" y="2483356"/>
            <a:ext cx="1269841" cy="1269841"/>
          </a:xfrm>
          <a:prstGeom prst="rect">
            <a:avLst/>
          </a:prstGeom>
        </p:spPr>
      </p:pic>
      <p:cxnSp>
        <p:nvCxnSpPr>
          <p:cNvPr id="11" name="Straight Connector 10">
            <a:extLst>
              <a:ext uri="{FF2B5EF4-FFF2-40B4-BE49-F238E27FC236}">
                <a16:creationId xmlns:a16="http://schemas.microsoft.com/office/drawing/2014/main" id="{C40F06DD-5040-9FC6-1B4A-ED2EB61C322F}"/>
              </a:ext>
            </a:extLst>
          </p:cNvPr>
          <p:cNvCxnSpPr>
            <a:cxnSpLocks/>
          </p:cNvCxnSpPr>
          <p:nvPr/>
        </p:nvCxnSpPr>
        <p:spPr>
          <a:xfrm>
            <a:off x="6279502" y="1456687"/>
            <a:ext cx="0" cy="3432554"/>
          </a:xfrm>
          <a:prstGeom prst="line">
            <a:avLst/>
          </a:prstGeom>
          <a:ln w="25400" cap="rnd">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5859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F99A5-F14B-C78A-4B90-D3F7C4C51286}"/>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FCC0C43D-A1B8-87E7-293E-B1C22A41A942}"/>
              </a:ext>
            </a:extLst>
          </p:cNvPr>
          <p:cNvSpPr txBox="1"/>
          <p:nvPr/>
        </p:nvSpPr>
        <p:spPr>
          <a:xfrm>
            <a:off x="1302548" y="602680"/>
            <a:ext cx="10889452" cy="523220"/>
          </a:xfrm>
          <a:prstGeom prst="rect">
            <a:avLst/>
          </a:prstGeom>
          <a:noFill/>
          <a:ln>
            <a:noFill/>
          </a:ln>
        </p:spPr>
        <p:txBody>
          <a:bodyPr wrap="square" rtlCol="0">
            <a:spAutoFit/>
          </a:bodyPr>
          <a:lstStyle/>
          <a:p>
            <a:pPr algn="ctr"/>
            <a:r>
              <a:rPr lang="en-IN" altLang="zh-CN" sz="2800" b="1" dirty="0">
                <a:solidFill>
                  <a:srgbClr val="002060"/>
                </a:solidFill>
                <a:highlight>
                  <a:srgbClr val="C0C0C0"/>
                </a:highlight>
                <a:cs typeface="+mn-ea"/>
                <a:sym typeface="+mn-lt"/>
              </a:rPr>
              <a:t>ONLINE DELIVERY/TABLE BOOKING </a:t>
            </a:r>
            <a:endParaRPr lang="zh-CN" altLang="en-US" sz="2800" b="1" dirty="0">
              <a:solidFill>
                <a:srgbClr val="002060"/>
              </a:solidFill>
              <a:highlight>
                <a:srgbClr val="C0C0C0"/>
              </a:highlight>
              <a:cs typeface="+mn-ea"/>
              <a:sym typeface="+mn-lt"/>
            </a:endParaRPr>
          </a:p>
        </p:txBody>
      </p:sp>
      <p:grpSp>
        <p:nvGrpSpPr>
          <p:cNvPr id="7" name="Group 37">
            <a:extLst>
              <a:ext uri="{FF2B5EF4-FFF2-40B4-BE49-F238E27FC236}">
                <a16:creationId xmlns:a16="http://schemas.microsoft.com/office/drawing/2014/main" id="{1616A961-B904-9EBB-B4D2-CFB31B1F4AA4}"/>
              </a:ext>
            </a:extLst>
          </p:cNvPr>
          <p:cNvGrpSpPr/>
          <p:nvPr/>
        </p:nvGrpSpPr>
        <p:grpSpPr>
          <a:xfrm>
            <a:off x="75857" y="4977113"/>
            <a:ext cx="11776619" cy="1197074"/>
            <a:chOff x="390255" y="1410130"/>
            <a:chExt cx="2452106" cy="1593950"/>
          </a:xfrm>
        </p:grpSpPr>
        <p:sp>
          <p:nvSpPr>
            <p:cNvPr id="8" name="TextBox 4">
              <a:extLst>
                <a:ext uri="{FF2B5EF4-FFF2-40B4-BE49-F238E27FC236}">
                  <a16:creationId xmlns:a16="http://schemas.microsoft.com/office/drawing/2014/main" id="{A65EF25F-06B0-6224-245E-AEFF4E8EF8CD}"/>
                </a:ext>
              </a:extLst>
            </p:cNvPr>
            <p:cNvSpPr txBox="1"/>
            <p:nvPr/>
          </p:nvSpPr>
          <p:spPr>
            <a:xfrm>
              <a:off x="403221" y="1774631"/>
              <a:ext cx="2439140" cy="1229449"/>
            </a:xfrm>
            <a:prstGeom prst="rect">
              <a:avLst/>
            </a:prstGeom>
            <a:noFill/>
          </p:spPr>
          <p:txBody>
            <a:bodyPr wrap="square" rtlCol="0">
              <a:spAutoFit/>
            </a:bodyPr>
            <a:lstStyle/>
            <a:p>
              <a:r>
                <a:rPr lang="en-US" dirty="0"/>
                <a:t>Most restaurants focus on online delivery, catering to convenience-driven customers, while table booking is popular among premium dining venues. Expanding delivery services and promoting table booking for mid-range restaurants can enhance customer options.</a:t>
              </a:r>
              <a:endParaRPr lang="en-US" altLang="ko-KR" dirty="0">
                <a:solidFill>
                  <a:schemeClr val="tx1">
                    <a:lumMod val="75000"/>
                    <a:lumOff val="25000"/>
                  </a:schemeClr>
                </a:solidFill>
                <a:cs typeface="+mn-ea"/>
                <a:sym typeface="+mn-lt"/>
              </a:endParaRPr>
            </a:p>
          </p:txBody>
        </p:sp>
        <p:sp>
          <p:nvSpPr>
            <p:cNvPr id="9" name="TextBox 5">
              <a:extLst>
                <a:ext uri="{FF2B5EF4-FFF2-40B4-BE49-F238E27FC236}">
                  <a16:creationId xmlns:a16="http://schemas.microsoft.com/office/drawing/2014/main" id="{2C2C12BC-113A-86F6-15B5-75A267FD16C2}"/>
                </a:ext>
              </a:extLst>
            </p:cNvPr>
            <p:cNvSpPr txBox="1"/>
            <p:nvPr/>
          </p:nvSpPr>
          <p:spPr>
            <a:xfrm>
              <a:off x="390255" y="1410130"/>
              <a:ext cx="2452106" cy="409817"/>
            </a:xfrm>
            <a:prstGeom prst="rect">
              <a:avLst/>
            </a:prstGeom>
            <a:noFill/>
          </p:spPr>
          <p:txBody>
            <a:bodyPr wrap="square" lIns="108000" rIns="108000" rtlCol="0">
              <a:spAutoFit/>
            </a:bodyPr>
            <a:lstStyle/>
            <a:p>
              <a:r>
                <a:rPr lang="en-US" altLang="ko-KR" sz="1400" b="1" dirty="0">
                  <a:solidFill>
                    <a:schemeClr val="tx1">
                      <a:lumMod val="75000"/>
                      <a:lumOff val="25000"/>
                    </a:schemeClr>
                  </a:solidFill>
                  <a:cs typeface="+mn-ea"/>
                  <a:sym typeface="+mn-lt"/>
                </a:rPr>
                <a:t>INSIGHTS:-</a:t>
              </a:r>
              <a:endParaRPr lang="ko-KR" altLang="en-US" sz="1400" b="1" dirty="0">
                <a:solidFill>
                  <a:schemeClr val="tx1">
                    <a:lumMod val="75000"/>
                    <a:lumOff val="25000"/>
                  </a:schemeClr>
                </a:solidFill>
                <a:cs typeface="+mn-ea"/>
                <a:sym typeface="+mn-lt"/>
              </a:endParaRPr>
            </a:p>
          </p:txBody>
        </p:sp>
      </p:grpSp>
      <p:sp>
        <p:nvSpPr>
          <p:cNvPr id="15" name="TextBox 14">
            <a:extLst>
              <a:ext uri="{FF2B5EF4-FFF2-40B4-BE49-F238E27FC236}">
                <a16:creationId xmlns:a16="http://schemas.microsoft.com/office/drawing/2014/main" id="{E275CFEF-ECAD-8DFA-BAF5-9542D5183F01}"/>
              </a:ext>
            </a:extLst>
          </p:cNvPr>
          <p:cNvSpPr txBox="1"/>
          <p:nvPr/>
        </p:nvSpPr>
        <p:spPr>
          <a:xfrm>
            <a:off x="2665379" y="1391055"/>
            <a:ext cx="1819072" cy="307777"/>
          </a:xfrm>
          <a:prstGeom prst="rect">
            <a:avLst/>
          </a:prstGeom>
          <a:noFill/>
        </p:spPr>
        <p:txBody>
          <a:bodyPr wrap="square" rtlCol="0">
            <a:spAutoFit/>
          </a:bodyPr>
          <a:lstStyle/>
          <a:p>
            <a:r>
              <a:rPr lang="en-IN" sz="1400" b="1" dirty="0"/>
              <a:t>TABLE BOOKING</a:t>
            </a:r>
          </a:p>
        </p:txBody>
      </p:sp>
      <p:sp>
        <p:nvSpPr>
          <p:cNvPr id="16" name="TextBox 15">
            <a:extLst>
              <a:ext uri="{FF2B5EF4-FFF2-40B4-BE49-F238E27FC236}">
                <a16:creationId xmlns:a16="http://schemas.microsoft.com/office/drawing/2014/main" id="{2A8629FB-8226-3652-BBAF-088601898C9E}"/>
              </a:ext>
            </a:extLst>
          </p:cNvPr>
          <p:cNvSpPr txBox="1"/>
          <p:nvPr/>
        </p:nvSpPr>
        <p:spPr>
          <a:xfrm>
            <a:off x="97277" y="1428914"/>
            <a:ext cx="1994170" cy="307777"/>
          </a:xfrm>
          <a:prstGeom prst="rect">
            <a:avLst/>
          </a:prstGeom>
          <a:noFill/>
        </p:spPr>
        <p:txBody>
          <a:bodyPr wrap="square" rtlCol="0">
            <a:spAutoFit/>
          </a:bodyPr>
          <a:lstStyle/>
          <a:p>
            <a:r>
              <a:rPr lang="en-IN" sz="1400" b="1" dirty="0"/>
              <a:t>ONLINE DELIVERY</a:t>
            </a:r>
          </a:p>
        </p:txBody>
      </p:sp>
      <p:grpSp>
        <p:nvGrpSpPr>
          <p:cNvPr id="11" name="Group 10">
            <a:extLst>
              <a:ext uri="{FF2B5EF4-FFF2-40B4-BE49-F238E27FC236}">
                <a16:creationId xmlns:a16="http://schemas.microsoft.com/office/drawing/2014/main" id="{BB0BEE99-FCC7-8D4C-B929-7227EC9323A2}"/>
              </a:ext>
            </a:extLst>
          </p:cNvPr>
          <p:cNvGrpSpPr/>
          <p:nvPr/>
        </p:nvGrpSpPr>
        <p:grpSpPr>
          <a:xfrm>
            <a:off x="2115225" y="1558775"/>
            <a:ext cx="2919379" cy="2525744"/>
            <a:chOff x="2115225" y="1558775"/>
            <a:chExt cx="2919379" cy="2525744"/>
          </a:xfrm>
        </p:grpSpPr>
        <p:graphicFrame>
          <p:nvGraphicFramePr>
            <p:cNvPr id="13" name="Chart 12">
              <a:extLst>
                <a:ext uri="{FF2B5EF4-FFF2-40B4-BE49-F238E27FC236}">
                  <a16:creationId xmlns:a16="http://schemas.microsoft.com/office/drawing/2014/main" id="{85610314-0CE2-A798-C2E7-64F2BA89E0AC}"/>
                </a:ext>
              </a:extLst>
            </p:cNvPr>
            <p:cNvGraphicFramePr/>
            <p:nvPr>
              <p:extLst>
                <p:ext uri="{D42A27DB-BD31-4B8C-83A1-F6EECF244321}">
                  <p14:modId xmlns:p14="http://schemas.microsoft.com/office/powerpoint/2010/main" val="2933892444"/>
                </p:ext>
              </p:extLst>
            </p:nvPr>
          </p:nvGraphicFramePr>
          <p:xfrm>
            <a:off x="2115225" y="1558775"/>
            <a:ext cx="2919379" cy="2525744"/>
          </p:xfrm>
          <a:graphic>
            <a:graphicData uri="http://schemas.openxmlformats.org/drawingml/2006/chart">
              <c:chart xmlns:c="http://schemas.openxmlformats.org/drawingml/2006/chart" xmlns:r="http://schemas.openxmlformats.org/officeDocument/2006/relationships" r:id="rId2"/>
            </a:graphicData>
          </a:graphic>
        </p:graphicFrame>
        <p:pic>
          <p:nvPicPr>
            <p:cNvPr id="18" name="Picture 17">
              <a:extLst>
                <a:ext uri="{FF2B5EF4-FFF2-40B4-BE49-F238E27FC236}">
                  <a16:creationId xmlns:a16="http://schemas.microsoft.com/office/drawing/2014/main" id="{281C408C-5E95-BB6D-FB3F-167DB368C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4553" y="2346119"/>
              <a:ext cx="951055" cy="951055"/>
            </a:xfrm>
            <a:prstGeom prst="rect">
              <a:avLst/>
            </a:prstGeom>
          </p:spPr>
        </p:pic>
      </p:grpSp>
      <p:pic>
        <p:nvPicPr>
          <p:cNvPr id="21" name="Picture 20">
            <a:extLst>
              <a:ext uri="{FF2B5EF4-FFF2-40B4-BE49-F238E27FC236}">
                <a16:creationId xmlns:a16="http://schemas.microsoft.com/office/drawing/2014/main" id="{1C18759B-7C7C-346F-5668-5DD38D389934}"/>
              </a:ext>
            </a:extLst>
          </p:cNvPr>
          <p:cNvPicPr>
            <a:picLocks noChangeAspect="1"/>
          </p:cNvPicPr>
          <p:nvPr/>
        </p:nvPicPr>
        <p:blipFill>
          <a:blip r:embed="rId4">
            <a:extLst>
              <a:ext uri="{28A0092B-C50C-407E-A947-70E740481C1C}">
                <a14:useLocalDpi xmlns:a14="http://schemas.microsoft.com/office/drawing/2010/main" val="0"/>
              </a:ext>
            </a:extLst>
          </a:blip>
          <a:srcRect l="17350" t="20282" r="26756" b="39433"/>
          <a:stretch/>
        </p:blipFill>
        <p:spPr>
          <a:xfrm>
            <a:off x="5818222" y="1323539"/>
            <a:ext cx="6276501" cy="3577469"/>
          </a:xfrm>
          <a:prstGeom prst="rect">
            <a:avLst/>
          </a:prstGeom>
        </p:spPr>
      </p:pic>
      <p:cxnSp>
        <p:nvCxnSpPr>
          <p:cNvPr id="2" name="Straight Connector 1">
            <a:extLst>
              <a:ext uri="{FF2B5EF4-FFF2-40B4-BE49-F238E27FC236}">
                <a16:creationId xmlns:a16="http://schemas.microsoft.com/office/drawing/2014/main" id="{42506739-890D-F0A9-7528-C154BFB8118A}"/>
              </a:ext>
            </a:extLst>
          </p:cNvPr>
          <p:cNvCxnSpPr>
            <a:cxnSpLocks/>
          </p:cNvCxnSpPr>
          <p:nvPr/>
        </p:nvCxnSpPr>
        <p:spPr>
          <a:xfrm>
            <a:off x="5393677" y="1390012"/>
            <a:ext cx="0" cy="3432554"/>
          </a:xfrm>
          <a:prstGeom prst="line">
            <a:avLst/>
          </a:prstGeom>
          <a:ln w="25400" cap="rnd">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4" name="Chart 3">
            <a:extLst>
              <a:ext uri="{FF2B5EF4-FFF2-40B4-BE49-F238E27FC236}">
                <a16:creationId xmlns:a16="http://schemas.microsoft.com/office/drawing/2014/main" id="{715564F4-A5B0-4F91-821F-990BBADF30D7}"/>
              </a:ext>
            </a:extLst>
          </p:cNvPr>
          <p:cNvGraphicFramePr/>
          <p:nvPr>
            <p:extLst>
              <p:ext uri="{D42A27DB-BD31-4B8C-83A1-F6EECF244321}">
                <p14:modId xmlns:p14="http://schemas.microsoft.com/office/powerpoint/2010/main" val="1448432690"/>
              </p:ext>
            </p:extLst>
          </p:nvPr>
        </p:nvGraphicFramePr>
        <p:xfrm>
          <a:off x="-385680" y="1747944"/>
          <a:ext cx="3376455" cy="2315364"/>
        </p:xfrm>
        <a:graphic>
          <a:graphicData uri="http://schemas.openxmlformats.org/drawingml/2006/chart">
            <c:chart xmlns:c="http://schemas.openxmlformats.org/drawingml/2006/chart" xmlns:r="http://schemas.openxmlformats.org/officeDocument/2006/relationships" r:id="rId5"/>
          </a:graphicData>
        </a:graphic>
      </p:graphicFrame>
      <p:pic>
        <p:nvPicPr>
          <p:cNvPr id="6" name="Picture 5">
            <a:extLst>
              <a:ext uri="{FF2B5EF4-FFF2-40B4-BE49-F238E27FC236}">
                <a16:creationId xmlns:a16="http://schemas.microsoft.com/office/drawing/2014/main" id="{AF0CF661-041A-8638-9BD3-CAE692CC22B1}"/>
              </a:ext>
            </a:extLst>
          </p:cNvPr>
          <p:cNvPicPr>
            <a:picLocks noChangeAspect="1"/>
          </p:cNvPicPr>
          <p:nvPr/>
        </p:nvPicPr>
        <p:blipFill>
          <a:blip r:embed="rId6">
            <a:extLst>
              <a:ext uri="{28A0092B-C50C-407E-A947-70E740481C1C}">
                <a14:useLocalDpi xmlns:a14="http://schemas.microsoft.com/office/drawing/2010/main" val="0"/>
              </a:ext>
            </a:extLst>
          </a:blip>
          <a:srcRect l="80704" t="33194" r="4765" b="46944"/>
          <a:stretch/>
        </p:blipFill>
        <p:spPr>
          <a:xfrm>
            <a:off x="381583" y="2358735"/>
            <a:ext cx="1309098" cy="1158857"/>
          </a:xfrm>
          <a:prstGeom prst="flowChartConnector">
            <a:avLst/>
          </a:prstGeom>
        </p:spPr>
      </p:pic>
    </p:spTree>
    <p:extLst>
      <p:ext uri="{BB962C8B-B14F-4D97-AF65-F5344CB8AC3E}">
        <p14:creationId xmlns:p14="http://schemas.microsoft.com/office/powerpoint/2010/main" val="39049062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www.freeppt7.com">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913</TotalTime>
  <Words>801</Words>
  <Application>Microsoft Office PowerPoint</Application>
  <PresentationFormat>Widescreen</PresentationFormat>
  <Paragraphs>75</Paragraphs>
  <Slides>22</Slides>
  <Notes>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22</vt:i4>
      </vt:variant>
    </vt:vector>
  </HeadingPairs>
  <TitlesOfParts>
    <vt:vector size="38" baseType="lpstr">
      <vt:lpstr>Algerian</vt:lpstr>
      <vt:lpstr>Arial</vt:lpstr>
      <vt:lpstr>Arial Black</vt:lpstr>
      <vt:lpstr>Arial Rounded MT Bold</vt:lpstr>
      <vt:lpstr>Bahnschrift</vt:lpstr>
      <vt:lpstr>Bahnschrift SemiCondensed</vt:lpstr>
      <vt:lpstr>Bauhaus 93</vt:lpstr>
      <vt:lpstr>Bernard MT Condensed</vt:lpstr>
      <vt:lpstr>Calibri</vt:lpstr>
      <vt:lpstr>Century</vt:lpstr>
      <vt:lpstr>Nunito BOLD</vt:lpstr>
      <vt:lpstr>Open Sans</vt:lpstr>
      <vt:lpstr>Times New Roman</vt:lpstr>
      <vt:lpstr>包图简圆体</vt:lpstr>
      <vt:lpstr>www.freeppt7.com</vt:lpstr>
      <vt:lpstr>www.jpppt.com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www.freeppt7.com</Manager>
  <Company>www.freeppt7.com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templates</dc:title>
  <dc:creator>www.freeppt7.com</dc:creator>
  <cp:keywords>www.freeppt7.com</cp:keywords>
  <dc:description>www.freeppt7.com</dc:description>
  <cp:lastModifiedBy>Surabhi Sahoo</cp:lastModifiedBy>
  <cp:revision>47</cp:revision>
  <dcterms:created xsi:type="dcterms:W3CDTF">2020-01-03T06:53:11Z</dcterms:created>
  <dcterms:modified xsi:type="dcterms:W3CDTF">2025-01-10T09:03:36Z</dcterms:modified>
</cp:coreProperties>
</file>